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726" r:id="rId2"/>
    <p:sldId id="256" r:id="rId3"/>
    <p:sldId id="257" r:id="rId4"/>
    <p:sldId id="1083" r:id="rId5"/>
    <p:sldId id="1089" r:id="rId6"/>
    <p:sldId id="1084" r:id="rId7"/>
    <p:sldId id="2115" r:id="rId8"/>
    <p:sldId id="1086" r:id="rId9"/>
    <p:sldId id="1087" r:id="rId10"/>
    <p:sldId id="1088" r:id="rId11"/>
    <p:sldId id="2116" r:id="rId12"/>
    <p:sldId id="2117" r:id="rId13"/>
    <p:sldId id="2118" r:id="rId14"/>
    <p:sldId id="2114" r:id="rId15"/>
    <p:sldId id="1090" r:id="rId16"/>
    <p:sldId id="1091" r:id="rId17"/>
    <p:sldId id="1092" r:id="rId18"/>
    <p:sldId id="1093" r:id="rId19"/>
    <p:sldId id="1094" r:id="rId20"/>
    <p:sldId id="1095" r:id="rId21"/>
    <p:sldId id="1097" r:id="rId22"/>
    <p:sldId id="1096" r:id="rId23"/>
    <p:sldId id="1098" r:id="rId24"/>
    <p:sldId id="2119" r:id="rId25"/>
    <p:sldId id="2120" r:id="rId26"/>
    <p:sldId id="1099" r:id="rId27"/>
    <p:sldId id="1100" r:id="rId28"/>
    <p:sldId id="1101" r:id="rId29"/>
    <p:sldId id="1103" r:id="rId30"/>
    <p:sldId id="2121" r:id="rId31"/>
    <p:sldId id="2122" r:id="rId32"/>
    <p:sldId id="2123" r:id="rId33"/>
    <p:sldId id="1106" r:id="rId34"/>
    <p:sldId id="1107" r:id="rId35"/>
    <p:sldId id="1108" r:id="rId36"/>
    <p:sldId id="1109" r:id="rId37"/>
    <p:sldId id="1112" r:id="rId38"/>
    <p:sldId id="2125" r:id="rId39"/>
    <p:sldId id="2127" r:id="rId40"/>
    <p:sldId id="2126" r:id="rId41"/>
    <p:sldId id="2128" r:id="rId42"/>
    <p:sldId id="1111" r:id="rId43"/>
    <p:sldId id="1115" r:id="rId44"/>
    <p:sldId id="1116" r:id="rId45"/>
    <p:sldId id="1117" r:id="rId46"/>
    <p:sldId id="1118" r:id="rId47"/>
    <p:sldId id="1119" r:id="rId48"/>
    <p:sldId id="1120" r:id="rId49"/>
    <p:sldId id="1121" r:id="rId50"/>
    <p:sldId id="1122" r:id="rId51"/>
    <p:sldId id="1123" r:id="rId52"/>
    <p:sldId id="1124" r:id="rId53"/>
    <p:sldId id="1125" r:id="rId54"/>
    <p:sldId id="1126" r:id="rId55"/>
    <p:sldId id="1127" r:id="rId56"/>
    <p:sldId id="1128" r:id="rId57"/>
    <p:sldId id="1129" r:id="rId58"/>
    <p:sldId id="1130" r:id="rId59"/>
    <p:sldId id="1131" r:id="rId60"/>
    <p:sldId id="1132" r:id="rId61"/>
    <p:sldId id="1133"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1" autoAdjust="0"/>
    <p:restoredTop sz="83421" autoAdjust="0"/>
  </p:normalViewPr>
  <p:slideViewPr>
    <p:cSldViewPr snapToGrid="0">
      <p:cViewPr varScale="1">
        <p:scale>
          <a:sx n="46" d="100"/>
          <a:sy n="46" d="100"/>
        </p:scale>
        <p:origin x="1131" y="31"/>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D8F4D-B7A9-47A4-B94C-088625742BEE}"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033D3-5084-473C-AC66-2DAB14355DE6}" type="slidenum">
              <a:rPr lang="en-US" smtClean="0"/>
              <a:t>‹#›</a:t>
            </a:fld>
            <a:endParaRPr lang="en-US"/>
          </a:p>
        </p:txBody>
      </p:sp>
    </p:spTree>
    <p:extLst>
      <p:ext uri="{BB962C8B-B14F-4D97-AF65-F5344CB8AC3E}">
        <p14:creationId xmlns:p14="http://schemas.microsoft.com/office/powerpoint/2010/main" val="363883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a:t>
            </a:r>
            <a:r>
              <a:rPr lang="en-US" dirty="0" err="1"/>
              <a:t>teeeset</a:t>
            </a:r>
            <a:r>
              <a:rPr lang="en-US" dirty="0"/>
              <a:t> text editor on the status bar that has the symbol red arrow in a blue square.</a:t>
            </a:r>
          </a:p>
        </p:txBody>
      </p:sp>
      <p:sp>
        <p:nvSpPr>
          <p:cNvPr id="4" name="Slide Number Placeholder 3"/>
          <p:cNvSpPr>
            <a:spLocks noGrp="1"/>
          </p:cNvSpPr>
          <p:nvPr>
            <p:ph type="sldNum" sz="quarter" idx="5"/>
          </p:nvPr>
        </p:nvSpPr>
        <p:spPr/>
        <p:txBody>
          <a:bodyPr/>
          <a:lstStyle/>
          <a:p>
            <a:fld id="{FEC033D3-5084-473C-AC66-2DAB14355DE6}" type="slidenum">
              <a:rPr lang="en-US" smtClean="0"/>
              <a:t>24</a:t>
            </a:fld>
            <a:endParaRPr lang="en-US"/>
          </a:p>
        </p:txBody>
      </p:sp>
    </p:spTree>
    <p:extLst>
      <p:ext uri="{BB962C8B-B14F-4D97-AF65-F5344CB8AC3E}">
        <p14:creationId xmlns:p14="http://schemas.microsoft.com/office/powerpoint/2010/main" val="97238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ratio=No. of built pixels at a each elevation/ Total no. of pixels in the in the elevation BIN(I)</a:t>
            </a:r>
          </a:p>
          <a:p>
            <a:endParaRPr lang="en-US" dirty="0"/>
          </a:p>
          <a:p>
            <a:r>
              <a:rPr lang="en-US" dirty="0"/>
              <a:t>The elevation bins are the 1 meter </a:t>
            </a:r>
            <a:r>
              <a:rPr lang="en-US" dirty="0" err="1"/>
              <a:t>elevtions</a:t>
            </a:r>
            <a:r>
              <a:rPr lang="en-US" dirty="0"/>
              <a:t> under the category in the assign1run1_lub text file.</a:t>
            </a:r>
          </a:p>
        </p:txBody>
      </p:sp>
      <p:sp>
        <p:nvSpPr>
          <p:cNvPr id="4" name="Slide Number Placeholder 3"/>
          <p:cNvSpPr>
            <a:spLocks noGrp="1"/>
          </p:cNvSpPr>
          <p:nvPr>
            <p:ph type="sldNum" sz="quarter" idx="5"/>
          </p:nvPr>
        </p:nvSpPr>
        <p:spPr/>
        <p:txBody>
          <a:bodyPr/>
          <a:lstStyle/>
          <a:p>
            <a:fld id="{FEC033D3-5084-473C-AC66-2DAB14355DE6}" type="slidenum">
              <a:rPr lang="en-US" smtClean="0"/>
              <a:t>25</a:t>
            </a:fld>
            <a:endParaRPr lang="en-US"/>
          </a:p>
        </p:txBody>
      </p:sp>
    </p:spTree>
    <p:extLst>
      <p:ext uri="{BB962C8B-B14F-4D97-AF65-F5344CB8AC3E}">
        <p14:creationId xmlns:p14="http://schemas.microsoft.com/office/powerpoint/2010/main" val="3075123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1700B3-56D5-4CD0-9DC8-E79C222A1D96}" type="datetime1">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36024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5DED6E-5D55-4976-B823-67B1645B8743}" type="datetime1">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54142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948732-0D0E-44C0-AC0A-3B0C5D26FCE2}" type="datetime1">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43902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5A83C-2473-48B8-974F-D7A62AF3FD20}" type="datetime1">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967639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3B34B2-B851-44AD-85AC-B2BEA938E881}" type="datetime1">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7976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AA0991-E6DF-422A-B88F-4F5949CD97E7}" type="datetime1">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9157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C41A41-E9FA-4B22-8610-4AF5B4B85F1A}" type="datetime1">
              <a:rPr lang="en-US" smtClean="0"/>
              <a:t>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81414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0523DF-C693-4B25-9508-C04906E105F8}" type="datetime1">
              <a:rPr lang="en-US" smtClean="0"/>
              <a:t>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357763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EA731-CE58-4975-ACCD-1189B7755D49}" type="datetime1">
              <a:rPr lang="en-US" smtClean="0"/>
              <a:t>11/6/2023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348001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F7FA62-7233-473D-87D1-BC96ABEC6B47}" type="datetime1">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2481839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4055F7-6E5F-4658-A3E9-54BE2DA10064}" type="datetime1">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C6A6E-F6BB-4697-B856-8A66036D8304}" type="slidenum">
              <a:rPr lang="en-US" smtClean="0"/>
              <a:t>‹#›</a:t>
            </a:fld>
            <a:endParaRPr lang="en-US"/>
          </a:p>
        </p:txBody>
      </p:sp>
    </p:spTree>
    <p:extLst>
      <p:ext uri="{BB962C8B-B14F-4D97-AF65-F5344CB8AC3E}">
        <p14:creationId xmlns:p14="http://schemas.microsoft.com/office/powerpoint/2010/main" val="1664727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09423-E255-4B4C-BFD9-AE9CE400864B}" type="datetime1">
              <a:rPr lang="en-US" smtClean="0"/>
              <a:t>11/6/2023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C6A6E-F6BB-4697-B856-8A66036D8304}" type="slidenum">
              <a:rPr lang="en-US" smtClean="0"/>
              <a:t>‹#›</a:t>
            </a:fld>
            <a:endParaRPr lang="en-US"/>
          </a:p>
        </p:txBody>
      </p:sp>
    </p:spTree>
    <p:extLst>
      <p:ext uri="{BB962C8B-B14F-4D97-AF65-F5344CB8AC3E}">
        <p14:creationId xmlns:p14="http://schemas.microsoft.com/office/powerpoint/2010/main" val="2661569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clarku.edu/centers/marsh-institute/student-opportunities/geller-research-fellowship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ites.clarku.edu/its-files-public/download/help-document-series-mapping-a-file-share-on-apple-os/" TargetMode="External"/><Relationship Id="rId2" Type="http://schemas.openxmlformats.org/officeDocument/2006/relationships/hyperlink" Target="https://sites.clarku.edu/its-files-public/download/help-document-series-mapping-a-file-share-in-window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365126"/>
            <a:ext cx="11925701" cy="395270"/>
          </a:xfrm>
        </p:spPr>
        <p:txBody>
          <a:bodyPr>
            <a:normAutofit fontScale="90000"/>
          </a:bodyPr>
          <a:lstStyle/>
          <a:p>
            <a:r>
              <a:rPr lang="en-US" dirty="0"/>
              <a:t>Agenda for GEOG260/360 GIS &amp; Land Change Models</a:t>
            </a:r>
          </a:p>
        </p:txBody>
      </p:sp>
      <p:sp>
        <p:nvSpPr>
          <p:cNvPr id="3" name="Content Placeholder 2"/>
          <p:cNvSpPr>
            <a:spLocks noGrp="1"/>
          </p:cNvSpPr>
          <p:nvPr>
            <p:ph idx="1"/>
          </p:nvPr>
        </p:nvSpPr>
        <p:spPr>
          <a:xfrm>
            <a:off x="0" y="760396"/>
            <a:ext cx="12191999" cy="6097604"/>
          </a:xfrm>
        </p:spPr>
        <p:txBody>
          <a:bodyPr>
            <a:normAutofit/>
          </a:bodyPr>
          <a:lstStyle/>
          <a:p>
            <a:pPr marL="0" indent="0">
              <a:buNone/>
            </a:pPr>
            <a:r>
              <a:rPr lang="en-US" dirty="0"/>
              <a:t>September 13</a:t>
            </a:r>
          </a:p>
          <a:p>
            <a:pPr marL="457200" lvl="1" indent="0">
              <a:buNone/>
            </a:pPr>
            <a:r>
              <a:rPr lang="en-US" dirty="0"/>
              <a:t>Your brain will retain more when you hand write notes on paper than when you type notes.</a:t>
            </a:r>
          </a:p>
          <a:p>
            <a:pPr marL="457200" lvl="1" indent="0">
              <a:buNone/>
            </a:pPr>
            <a:r>
              <a:rPr lang="en-US" dirty="0"/>
              <a:t>If you cannot refrain from doing to do irrelevant or distracting things with electronic devices, 	then do not bring the devices to class. </a:t>
            </a:r>
          </a:p>
          <a:p>
            <a:pPr marL="457200" lvl="1" indent="0">
              <a:buNone/>
            </a:pPr>
            <a:r>
              <a:rPr lang="en-US" dirty="0"/>
              <a:t>See Geller announcement on slide 2.</a:t>
            </a:r>
          </a:p>
          <a:p>
            <a:pPr marL="457200" lvl="1" indent="0">
              <a:buNone/>
            </a:pPr>
            <a:r>
              <a:rPr lang="en-US" dirty="0"/>
              <a:t>We now have a class </a:t>
            </a:r>
            <a:r>
              <a:rPr lang="en-US" dirty="0" err="1"/>
              <a:t>fileshare</a:t>
            </a:r>
            <a:r>
              <a:rPr lang="en-US" dirty="0"/>
              <a:t>. See instructions on slide 3.</a:t>
            </a:r>
          </a:p>
          <a:p>
            <a:pPr marL="457200" lvl="1" indent="0">
              <a:buNone/>
            </a:pPr>
            <a:r>
              <a:rPr lang="en-US" dirty="0"/>
              <a:t>Get instructions for Assignment 2</a:t>
            </a:r>
          </a:p>
          <a:p>
            <a:pPr marL="457200" lvl="1" indent="0">
              <a:buNone/>
            </a:pPr>
            <a:r>
              <a:rPr lang="en-US" dirty="0"/>
              <a:t>Introduction to the Geomod land change allocation model in TerrSet</a:t>
            </a:r>
          </a:p>
          <a:p>
            <a:pPr marL="0" indent="0">
              <a:buNone/>
            </a:pPr>
            <a:r>
              <a:rPr lang="en-US" dirty="0"/>
              <a:t>September 18</a:t>
            </a:r>
          </a:p>
          <a:p>
            <a:pPr marL="457200" lvl="1" indent="0">
              <a:buNone/>
            </a:pPr>
            <a:r>
              <a:rPr lang="en-US" dirty="0"/>
              <a:t>Discuss Assignment 2</a:t>
            </a:r>
          </a:p>
          <a:p>
            <a:pPr marL="457200" lvl="1" indent="0">
              <a:buNone/>
            </a:pPr>
            <a:r>
              <a:rPr lang="en-US" dirty="0"/>
              <a:t>Discuss Philosophies of Modeling</a:t>
            </a:r>
          </a:p>
          <a:p>
            <a:pPr marL="0" indent="0">
              <a:buNone/>
            </a:pPr>
            <a:r>
              <a:rPr lang="en-US" dirty="0"/>
              <a:t>September 20</a:t>
            </a:r>
          </a:p>
          <a:p>
            <a:pPr marL="457200" lvl="1" indent="0">
              <a:buNone/>
            </a:pPr>
            <a:r>
              <a:rPr lang="en-US" dirty="0"/>
              <a:t>Assignment 2 by 4pm on Canvas</a:t>
            </a:r>
          </a:p>
          <a:p>
            <a:pPr marL="457200" lvl="1" indent="0">
              <a:buNone/>
            </a:pPr>
            <a:r>
              <a:rPr lang="en-US" dirty="0"/>
              <a:t>Get instructions for Assignment 3</a:t>
            </a:r>
          </a:p>
        </p:txBody>
      </p:sp>
      <p:sp>
        <p:nvSpPr>
          <p:cNvPr id="4" name="Slide Number Placeholder 3"/>
          <p:cNvSpPr>
            <a:spLocks noGrp="1"/>
          </p:cNvSpPr>
          <p:nvPr>
            <p:ph type="sldNum" sz="quarter" idx="12"/>
          </p:nvPr>
        </p:nvSpPr>
        <p:spPr/>
        <p:txBody>
          <a:bodyPr/>
          <a:lstStyle/>
          <a:p>
            <a:fld id="{D47C6A6E-F6BB-4697-B856-8A66036D8304}" type="slidenum">
              <a:rPr lang="en-US" smtClean="0"/>
              <a:t>1</a:t>
            </a:fld>
            <a:endParaRPr lang="en-US"/>
          </a:p>
        </p:txBody>
      </p:sp>
    </p:spTree>
    <p:extLst>
      <p:ext uri="{BB962C8B-B14F-4D97-AF65-F5344CB8AC3E}">
        <p14:creationId xmlns:p14="http://schemas.microsoft.com/office/powerpoint/2010/main" val="2317816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26264A81-605E-48EC-9043-D58A394A99DB}"/>
              </a:ext>
            </a:extLst>
          </p:cNvPr>
          <p:cNvPicPr>
            <a:picLocks noGrp="1" noChangeAspect="1"/>
          </p:cNvPicPr>
          <p:nvPr>
            <p:ph idx="1"/>
          </p:nvPr>
        </p:nvPicPr>
        <p:blipFill>
          <a:blip r:embed="rId2"/>
          <a:stretch>
            <a:fillRect/>
          </a:stretch>
        </p:blipFill>
        <p:spPr>
          <a:xfrm>
            <a:off x="2351358" y="744639"/>
            <a:ext cx="6871300" cy="5975858"/>
          </a:xfrm>
          <a:prstGeom prst="rect">
            <a:avLst/>
          </a:prstGeom>
        </p:spPr>
      </p:pic>
      <p:sp>
        <p:nvSpPr>
          <p:cNvPr id="2" name="Title 1"/>
          <p:cNvSpPr>
            <a:spLocks noGrp="1"/>
          </p:cNvSpPr>
          <p:nvPr>
            <p:ph type="title"/>
          </p:nvPr>
        </p:nvSpPr>
        <p:spPr>
          <a:xfrm>
            <a:off x="0" y="365126"/>
            <a:ext cx="12192000" cy="365125"/>
          </a:xfrm>
        </p:spPr>
        <p:txBody>
          <a:bodyPr>
            <a:noAutofit/>
          </a:bodyPr>
          <a:lstStyle/>
          <a:p>
            <a:r>
              <a:rPr lang="en-US" sz="2800" dirty="0"/>
              <a:t>Humans have concentrated building up to year 1985 on which elevations?</a:t>
            </a:r>
          </a:p>
        </p:txBody>
      </p:sp>
      <p:sp>
        <p:nvSpPr>
          <p:cNvPr id="4" name="Slide Number Placeholder 3"/>
          <p:cNvSpPr>
            <a:spLocks noGrp="1"/>
          </p:cNvSpPr>
          <p:nvPr>
            <p:ph type="sldNum" sz="quarter" idx="12"/>
          </p:nvPr>
        </p:nvSpPr>
        <p:spPr/>
        <p:txBody>
          <a:bodyPr/>
          <a:lstStyle/>
          <a:p>
            <a:fld id="{D47C6A6E-F6BB-4697-B856-8A66036D8304}" type="slidenum">
              <a:rPr lang="en-US" smtClean="0"/>
              <a:t>10</a:t>
            </a:fld>
            <a:endParaRPr lang="en-US"/>
          </a:p>
        </p:txBody>
      </p:sp>
    </p:spTree>
    <p:extLst>
      <p:ext uri="{BB962C8B-B14F-4D97-AF65-F5344CB8AC3E}">
        <p14:creationId xmlns:p14="http://schemas.microsoft.com/office/powerpoint/2010/main" val="111196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4B023C29-A784-4165-AC64-710327A393E3}"/>
              </a:ext>
            </a:extLst>
          </p:cNvPr>
          <p:cNvPicPr>
            <a:picLocks noGrp="1" noChangeAspect="1"/>
          </p:cNvPicPr>
          <p:nvPr>
            <p:ph idx="1"/>
          </p:nvPr>
        </p:nvPicPr>
        <p:blipFill>
          <a:blip r:embed="rId2"/>
          <a:stretch>
            <a:fillRect/>
          </a:stretch>
        </p:blipFill>
        <p:spPr>
          <a:xfrm>
            <a:off x="2464875" y="744639"/>
            <a:ext cx="6659460" cy="597268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11</a:t>
            </a:fld>
            <a:endParaRPr lang="en-US"/>
          </a:p>
        </p:txBody>
      </p:sp>
      <p:sp>
        <p:nvSpPr>
          <p:cNvPr id="8" name="Title 1">
            <a:extLst>
              <a:ext uri="{FF2B5EF4-FFF2-40B4-BE49-F238E27FC236}">
                <a16:creationId xmlns:a16="http://schemas.microsoft.com/office/drawing/2014/main" id="{DCD25CC1-3E9F-42C2-9039-7100D34E260E}"/>
              </a:ext>
            </a:extLst>
          </p:cNvPr>
          <p:cNvSpPr>
            <a:spLocks noGrp="1"/>
          </p:cNvSpPr>
          <p:nvPr>
            <p:ph type="title"/>
          </p:nvPr>
        </p:nvSpPr>
        <p:spPr>
          <a:xfrm>
            <a:off x="0" y="365126"/>
            <a:ext cx="12192000" cy="365125"/>
          </a:xfrm>
        </p:spPr>
        <p:txBody>
          <a:bodyPr>
            <a:noAutofit/>
          </a:bodyPr>
          <a:lstStyle/>
          <a:p>
            <a:r>
              <a:rPr lang="en-US" sz="2800" dirty="0"/>
              <a:t>Humans have concentrated building up to year 1985 on which elevations?</a:t>
            </a:r>
          </a:p>
        </p:txBody>
      </p:sp>
    </p:spTree>
    <p:extLst>
      <p:ext uri="{BB962C8B-B14F-4D97-AF65-F5344CB8AC3E}">
        <p14:creationId xmlns:p14="http://schemas.microsoft.com/office/powerpoint/2010/main" val="4068084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CE87DF6D-9E6B-46A6-B08F-4EAA3360CDFF}"/>
              </a:ext>
            </a:extLst>
          </p:cNvPr>
          <p:cNvPicPr>
            <a:picLocks noGrp="1" noChangeAspect="1"/>
          </p:cNvPicPr>
          <p:nvPr>
            <p:ph idx="1"/>
          </p:nvPr>
        </p:nvPicPr>
        <p:blipFill>
          <a:blip r:embed="rId2"/>
          <a:stretch>
            <a:fillRect/>
          </a:stretch>
        </p:blipFill>
        <p:spPr>
          <a:xfrm>
            <a:off x="2812026" y="748779"/>
            <a:ext cx="6027174" cy="5969436"/>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12</a:t>
            </a:fld>
            <a:endParaRPr lang="en-US"/>
          </a:p>
        </p:txBody>
      </p:sp>
      <p:sp>
        <p:nvSpPr>
          <p:cNvPr id="8" name="Title 1">
            <a:extLst>
              <a:ext uri="{FF2B5EF4-FFF2-40B4-BE49-F238E27FC236}">
                <a16:creationId xmlns:a16="http://schemas.microsoft.com/office/drawing/2014/main" id="{C54F2B39-323D-4D2B-A5D9-671159B413AA}"/>
              </a:ext>
            </a:extLst>
          </p:cNvPr>
          <p:cNvSpPr>
            <a:spLocks noGrp="1"/>
          </p:cNvSpPr>
          <p:nvPr>
            <p:ph type="title"/>
          </p:nvPr>
        </p:nvSpPr>
        <p:spPr>
          <a:xfrm>
            <a:off x="0" y="207810"/>
            <a:ext cx="12192000" cy="365125"/>
          </a:xfrm>
        </p:spPr>
        <p:txBody>
          <a:bodyPr>
            <a:noAutofit/>
          </a:bodyPr>
          <a:lstStyle/>
          <a:p>
            <a:r>
              <a:rPr lang="en-US" sz="2800" dirty="0"/>
              <a:t>Elevation must be in bins to compute for each elevation bin a ratio. </a:t>
            </a:r>
            <a:br>
              <a:rPr lang="en-US" sz="2800" dirty="0"/>
            </a:br>
            <a:r>
              <a:rPr lang="en-US" sz="2800" dirty="0"/>
              <a:t>What should that ratio be?</a:t>
            </a:r>
          </a:p>
        </p:txBody>
      </p:sp>
    </p:spTree>
    <p:extLst>
      <p:ext uri="{BB962C8B-B14F-4D97-AF65-F5344CB8AC3E}">
        <p14:creationId xmlns:p14="http://schemas.microsoft.com/office/powerpoint/2010/main" val="2162516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7C6A6E-F6BB-4697-B856-8A66036D8304}" type="slidenum">
              <a:rPr lang="en-US" smtClean="0"/>
              <a:t>13</a:t>
            </a:fld>
            <a:endParaRPr lang="en-US"/>
          </a:p>
        </p:txBody>
      </p:sp>
      <p:sp>
        <p:nvSpPr>
          <p:cNvPr id="8" name="Title 1">
            <a:extLst>
              <a:ext uri="{FF2B5EF4-FFF2-40B4-BE49-F238E27FC236}">
                <a16:creationId xmlns:a16="http://schemas.microsoft.com/office/drawing/2014/main" id="{C54F2B39-323D-4D2B-A5D9-671159B413AA}"/>
              </a:ext>
            </a:extLst>
          </p:cNvPr>
          <p:cNvSpPr>
            <a:spLocks noGrp="1"/>
          </p:cNvSpPr>
          <p:nvPr>
            <p:ph type="title"/>
          </p:nvPr>
        </p:nvSpPr>
        <p:spPr>
          <a:xfrm>
            <a:off x="0" y="207810"/>
            <a:ext cx="12192000" cy="365125"/>
          </a:xfrm>
        </p:spPr>
        <p:txBody>
          <a:bodyPr>
            <a:noAutofit/>
          </a:bodyPr>
          <a:lstStyle/>
          <a:p>
            <a:r>
              <a:rPr lang="en-US" sz="2800" dirty="0"/>
              <a:t>The method to bin from continuous elevation to binned elevation is subjective.</a:t>
            </a:r>
          </a:p>
        </p:txBody>
      </p:sp>
      <p:pic>
        <p:nvPicPr>
          <p:cNvPr id="6" name="Content Placeholder 5">
            <a:extLst>
              <a:ext uri="{FF2B5EF4-FFF2-40B4-BE49-F238E27FC236}">
                <a16:creationId xmlns:a16="http://schemas.microsoft.com/office/drawing/2014/main" id="{CD53134D-5ABC-4062-995F-805C95E7BDE9}"/>
              </a:ext>
            </a:extLst>
          </p:cNvPr>
          <p:cNvPicPr>
            <a:picLocks noGrp="1" noChangeAspect="1"/>
          </p:cNvPicPr>
          <p:nvPr>
            <p:ph idx="1"/>
          </p:nvPr>
        </p:nvPicPr>
        <p:blipFill>
          <a:blip r:embed="rId2"/>
          <a:stretch>
            <a:fillRect/>
          </a:stretch>
        </p:blipFill>
        <p:spPr>
          <a:xfrm>
            <a:off x="2216242" y="572935"/>
            <a:ext cx="6958093" cy="6148539"/>
          </a:xfrm>
          <a:prstGeom prst="rect">
            <a:avLst/>
          </a:prstGeom>
        </p:spPr>
      </p:pic>
    </p:spTree>
    <p:extLst>
      <p:ext uri="{BB962C8B-B14F-4D97-AF65-F5344CB8AC3E}">
        <p14:creationId xmlns:p14="http://schemas.microsoft.com/office/powerpoint/2010/main" val="1865261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Read the Help for GEOMOD</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14</a:t>
            </a:fld>
            <a:endParaRPr lang="en-US"/>
          </a:p>
        </p:txBody>
      </p:sp>
    </p:spTree>
    <p:extLst>
      <p:ext uri="{BB962C8B-B14F-4D97-AF65-F5344CB8AC3E}">
        <p14:creationId xmlns:p14="http://schemas.microsoft.com/office/powerpoint/2010/main" val="1430171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AB75BFE-5CDA-4415-B6EE-4E219EA346C0}"/>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Assignment 2</a:t>
            </a:r>
          </a:p>
        </p:txBody>
      </p:sp>
      <p:sp>
        <p:nvSpPr>
          <p:cNvPr id="4" name="Slide Number Placeholder 3"/>
          <p:cNvSpPr>
            <a:spLocks noGrp="1"/>
          </p:cNvSpPr>
          <p:nvPr>
            <p:ph type="sldNum" sz="quarter" idx="12"/>
          </p:nvPr>
        </p:nvSpPr>
        <p:spPr/>
        <p:txBody>
          <a:bodyPr/>
          <a:lstStyle/>
          <a:p>
            <a:fld id="{D47C6A6E-F6BB-4697-B856-8A66036D8304}" type="slidenum">
              <a:rPr lang="en-US" smtClean="0"/>
              <a:t>15</a:t>
            </a:fld>
            <a:endParaRPr lang="en-US"/>
          </a:p>
        </p:txBody>
      </p:sp>
    </p:spTree>
    <p:extLst>
      <p:ext uri="{BB962C8B-B14F-4D97-AF65-F5344CB8AC3E}">
        <p14:creationId xmlns:p14="http://schemas.microsoft.com/office/powerpoint/2010/main" val="3012378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2AE654E-14A8-48DE-86EF-45EF55D732BF}"/>
              </a:ext>
            </a:extLst>
          </p:cNvPr>
          <p:cNvPicPr>
            <a:picLocks noGrp="1" noChangeAspect="1"/>
          </p:cNvPicPr>
          <p:nvPr>
            <p:ph idx="1"/>
          </p:nvPr>
        </p:nvPicPr>
        <p:blipFill>
          <a:blip r:embed="rId2"/>
          <a:stretch>
            <a:fillRect/>
          </a:stretch>
        </p:blipFill>
        <p:spPr>
          <a:xfrm>
            <a:off x="94841" y="625642"/>
            <a:ext cx="10837036" cy="6095833"/>
          </a:xfrm>
          <a:prstGeom prst="rect">
            <a:avLst/>
          </a:prstGeom>
        </p:spPr>
      </p:pic>
      <p:sp>
        <p:nvSpPr>
          <p:cNvPr id="2" name="Title 1"/>
          <p:cNvSpPr>
            <a:spLocks noGrp="1"/>
          </p:cNvSpPr>
          <p:nvPr>
            <p:ph type="title"/>
          </p:nvPr>
        </p:nvSpPr>
        <p:spPr>
          <a:xfrm>
            <a:off x="-9625" y="365127"/>
            <a:ext cx="12192000" cy="260515"/>
          </a:xfrm>
        </p:spPr>
        <p:txBody>
          <a:bodyPr>
            <a:normAutofit fontScale="90000"/>
          </a:bodyPr>
          <a:lstStyle/>
          <a:p>
            <a:r>
              <a:rPr lang="en-US" dirty="0"/>
              <a:t>Geomod simulates one transition from category 1 to 2.</a:t>
            </a:r>
          </a:p>
        </p:txBody>
      </p:sp>
      <p:sp>
        <p:nvSpPr>
          <p:cNvPr id="4" name="Slide Number Placeholder 3"/>
          <p:cNvSpPr>
            <a:spLocks noGrp="1"/>
          </p:cNvSpPr>
          <p:nvPr>
            <p:ph type="sldNum" sz="quarter" idx="12"/>
          </p:nvPr>
        </p:nvSpPr>
        <p:spPr/>
        <p:txBody>
          <a:bodyPr/>
          <a:lstStyle/>
          <a:p>
            <a:fld id="{D47C6A6E-F6BB-4697-B856-8A66036D8304}" type="slidenum">
              <a:rPr lang="en-US" smtClean="0"/>
              <a:t>16</a:t>
            </a:fld>
            <a:endParaRPr lang="en-US"/>
          </a:p>
        </p:txBody>
      </p:sp>
    </p:spTree>
    <p:extLst>
      <p:ext uri="{BB962C8B-B14F-4D97-AF65-F5344CB8AC3E}">
        <p14:creationId xmlns:p14="http://schemas.microsoft.com/office/powerpoint/2010/main" val="143312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Use Elevation02 as the only Driver</a:t>
            </a:r>
          </a:p>
        </p:txBody>
      </p:sp>
      <p:sp>
        <p:nvSpPr>
          <p:cNvPr id="4" name="Slide Number Placeholder 3"/>
          <p:cNvSpPr>
            <a:spLocks noGrp="1"/>
          </p:cNvSpPr>
          <p:nvPr>
            <p:ph type="sldNum" sz="quarter" idx="12"/>
          </p:nvPr>
        </p:nvSpPr>
        <p:spPr/>
        <p:txBody>
          <a:bodyPr/>
          <a:lstStyle/>
          <a:p>
            <a:fld id="{D47C6A6E-F6BB-4697-B856-8A66036D8304}" type="slidenum">
              <a:rPr lang="en-US" smtClean="0"/>
              <a:t>17</a:t>
            </a:fld>
            <a:endParaRPr lang="en-US"/>
          </a:p>
        </p:txBody>
      </p:sp>
      <p:pic>
        <p:nvPicPr>
          <p:cNvPr id="7" name="Content Placeholder 6">
            <a:extLst>
              <a:ext uri="{FF2B5EF4-FFF2-40B4-BE49-F238E27FC236}">
                <a16:creationId xmlns:a16="http://schemas.microsoft.com/office/drawing/2014/main" id="{9C17B05E-7C9E-4E2D-B08D-1EC3B674DB98}"/>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Tree>
    <p:extLst>
      <p:ext uri="{BB962C8B-B14F-4D97-AF65-F5344CB8AC3E}">
        <p14:creationId xmlns:p14="http://schemas.microsoft.com/office/powerpoint/2010/main" val="974973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F9CB10C-12A4-448B-8247-F6D400695B0B}"/>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State 2 END is quantity of simulated Built at 1999</a:t>
            </a:r>
          </a:p>
        </p:txBody>
      </p:sp>
      <p:sp>
        <p:nvSpPr>
          <p:cNvPr id="4" name="Slide Number Placeholder 3"/>
          <p:cNvSpPr>
            <a:spLocks noGrp="1"/>
          </p:cNvSpPr>
          <p:nvPr>
            <p:ph type="sldNum" sz="quarter" idx="12"/>
          </p:nvPr>
        </p:nvSpPr>
        <p:spPr/>
        <p:txBody>
          <a:bodyPr/>
          <a:lstStyle/>
          <a:p>
            <a:fld id="{D47C6A6E-F6BB-4697-B856-8A66036D8304}" type="slidenum">
              <a:rPr lang="en-US" smtClean="0"/>
              <a:t>18</a:t>
            </a:fld>
            <a:endParaRPr lang="en-US"/>
          </a:p>
        </p:txBody>
      </p:sp>
    </p:spTree>
    <p:extLst>
      <p:ext uri="{BB962C8B-B14F-4D97-AF65-F5344CB8AC3E}">
        <p14:creationId xmlns:p14="http://schemas.microsoft.com/office/powerpoint/2010/main" val="1226710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80E4D01-2D42-46E8-A842-DAE1B7835B62}"/>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
        <p:nvSpPr>
          <p:cNvPr id="2" name="Title 1"/>
          <p:cNvSpPr>
            <a:spLocks noGrp="1"/>
          </p:cNvSpPr>
          <p:nvPr>
            <p:ph type="title"/>
          </p:nvPr>
        </p:nvSpPr>
        <p:spPr>
          <a:xfrm>
            <a:off x="-130627" y="136525"/>
            <a:ext cx="14452270" cy="938150"/>
          </a:xfrm>
        </p:spPr>
        <p:txBody>
          <a:bodyPr>
            <a:noAutofit/>
          </a:bodyPr>
          <a:lstStyle/>
          <a:p>
            <a:r>
              <a:rPr lang="en-US" sz="2800" dirty="0"/>
              <a:t>State 2 END = State 2 BGN + Gain during 1971-1985</a:t>
            </a:r>
            <a:br>
              <a:rPr lang="en-US" sz="2800" dirty="0"/>
            </a:br>
            <a:r>
              <a:rPr lang="en-US" sz="2800" dirty="0"/>
              <a:t>22279-built in 1985 that will </a:t>
            </a:r>
            <a:r>
              <a:rPr lang="en-US" sz="2800" dirty="0" err="1"/>
              <a:t>bw</a:t>
            </a:r>
            <a:r>
              <a:rPr lang="en-US" sz="2800" dirty="0"/>
              <a:t> </a:t>
            </a:r>
            <a:r>
              <a:rPr lang="en-US" sz="2800" dirty="0" err="1"/>
              <a:t>beinging</a:t>
            </a:r>
            <a:r>
              <a:rPr lang="en-US" sz="2800" dirty="0"/>
              <a:t> in 1999 + the change  1971-1985</a:t>
            </a:r>
            <a:br>
              <a:rPr lang="en-US" sz="2800" dirty="0"/>
            </a:br>
            <a:r>
              <a:rPr lang="en-US" sz="2800" dirty="0"/>
              <a:t>state 1 end -= non built at 1985-simulated change of 3022(this is lost to built)</a:t>
            </a:r>
          </a:p>
        </p:txBody>
      </p:sp>
      <p:sp>
        <p:nvSpPr>
          <p:cNvPr id="4" name="Slide Number Placeholder 3"/>
          <p:cNvSpPr>
            <a:spLocks noGrp="1"/>
          </p:cNvSpPr>
          <p:nvPr>
            <p:ph type="sldNum" sz="quarter" idx="12"/>
          </p:nvPr>
        </p:nvSpPr>
        <p:spPr/>
        <p:txBody>
          <a:bodyPr/>
          <a:lstStyle/>
          <a:p>
            <a:fld id="{D47C6A6E-F6BB-4697-B856-8A66036D8304}" type="slidenum">
              <a:rPr lang="en-US" smtClean="0"/>
              <a:t>19</a:t>
            </a:fld>
            <a:endParaRPr lang="en-US"/>
          </a:p>
        </p:txBody>
      </p:sp>
    </p:spTree>
    <p:extLst>
      <p:ext uri="{BB962C8B-B14F-4D97-AF65-F5344CB8AC3E}">
        <p14:creationId xmlns:p14="http://schemas.microsoft.com/office/powerpoint/2010/main" val="2816928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13001" y="286605"/>
            <a:ext cx="7484533" cy="1296663"/>
          </a:xfrm>
        </p:spPr>
        <p:txBody>
          <a:bodyPr>
            <a:normAutofit/>
          </a:bodyPr>
          <a:lstStyle/>
          <a:p>
            <a:r>
              <a:rPr lang="en-US" sz="4000" b="1" dirty="0">
                <a:solidFill>
                  <a:schemeClr val="accent1"/>
                </a:solidFill>
              </a:rPr>
              <a:t>Student Research Grant Opportunity</a:t>
            </a:r>
          </a:p>
        </p:txBody>
      </p:sp>
      <p:sp>
        <p:nvSpPr>
          <p:cNvPr id="5" name="Content Placeholder 4"/>
          <p:cNvSpPr>
            <a:spLocks noGrp="1"/>
          </p:cNvSpPr>
          <p:nvPr>
            <p:ph idx="1"/>
          </p:nvPr>
        </p:nvSpPr>
        <p:spPr>
          <a:xfrm>
            <a:off x="0" y="2057400"/>
            <a:ext cx="12191999" cy="3962400"/>
          </a:xfrm>
        </p:spPr>
        <p:txBody>
          <a:bodyPr>
            <a:noAutofit/>
          </a:bodyPr>
          <a:lstStyle/>
          <a:p>
            <a:pPr marL="182880" indent="-342900" algn="ctr">
              <a:spcBef>
                <a:spcPts val="0"/>
              </a:spcBef>
              <a:spcAft>
                <a:spcPts val="450"/>
              </a:spcAft>
              <a:buFont typeface="Wingdings" panose="05000000000000000000" pitchFamily="2" charset="2"/>
              <a:buChar char="v"/>
            </a:pPr>
            <a:r>
              <a:rPr lang="en-US" sz="2400" dirty="0"/>
              <a:t>Announcing the </a:t>
            </a:r>
            <a:r>
              <a:rPr lang="en-US" sz="2400" b="1" dirty="0">
                <a:solidFill>
                  <a:schemeClr val="accent1"/>
                </a:solidFill>
              </a:rPr>
              <a:t>2024 Geller Endowed Research Awards </a:t>
            </a:r>
          </a:p>
          <a:p>
            <a:pPr marL="182880" indent="-342900" algn="ctr">
              <a:spcBef>
                <a:spcPts val="0"/>
              </a:spcBef>
              <a:spcAft>
                <a:spcPts val="450"/>
              </a:spcAft>
              <a:buFont typeface="Wingdings" panose="05000000000000000000" pitchFamily="2" charset="2"/>
              <a:buChar char="v"/>
            </a:pPr>
            <a:r>
              <a:rPr lang="en-US" sz="2400" dirty="0"/>
              <a:t>For student projects relating to sustainability</a:t>
            </a:r>
          </a:p>
          <a:p>
            <a:pPr marL="182880" indent="-342900" algn="ctr">
              <a:spcBef>
                <a:spcPts val="0"/>
              </a:spcBef>
              <a:spcAft>
                <a:spcPts val="450"/>
              </a:spcAft>
              <a:buFont typeface="Wingdings" panose="05000000000000000000" pitchFamily="2" charset="2"/>
              <a:buChar char="v"/>
            </a:pPr>
            <a:r>
              <a:rPr lang="en-US" sz="2400" dirty="0"/>
              <a:t>Undergraduate and graduate students</a:t>
            </a:r>
          </a:p>
          <a:p>
            <a:pPr marL="182880" indent="-342900" algn="ctr">
              <a:spcBef>
                <a:spcPts val="0"/>
              </a:spcBef>
              <a:spcAft>
                <a:spcPts val="450"/>
              </a:spcAft>
              <a:buFont typeface="Wingdings" panose="05000000000000000000" pitchFamily="2" charset="2"/>
              <a:buChar char="v"/>
            </a:pPr>
            <a:r>
              <a:rPr lang="en-US" sz="2400" dirty="0"/>
              <a:t>Grant awards up to $2500</a:t>
            </a:r>
          </a:p>
          <a:p>
            <a:pPr marL="182880" indent="-342900" algn="ctr">
              <a:spcBef>
                <a:spcPts val="0"/>
              </a:spcBef>
              <a:spcAft>
                <a:spcPts val="450"/>
              </a:spcAft>
              <a:buFont typeface="Wingdings" panose="05000000000000000000" pitchFamily="2" charset="2"/>
              <a:buChar char="v"/>
            </a:pPr>
            <a:r>
              <a:rPr lang="en-US" sz="2400" dirty="0"/>
              <a:t>Project period: January 2, 2024 to December 31, 2024</a:t>
            </a:r>
          </a:p>
          <a:p>
            <a:pPr marL="182880" indent="-342900" algn="ctr">
              <a:spcBef>
                <a:spcPts val="0"/>
              </a:spcBef>
              <a:spcAft>
                <a:spcPts val="450"/>
              </a:spcAft>
              <a:buFont typeface="Wingdings" panose="05000000000000000000" pitchFamily="2" charset="2"/>
              <a:buChar char="v"/>
            </a:pPr>
            <a:endParaRPr lang="en-US" sz="1400" dirty="0"/>
          </a:p>
          <a:p>
            <a:pPr marL="182880" indent="-342900" algn="ctr">
              <a:spcBef>
                <a:spcPts val="0"/>
              </a:spcBef>
              <a:spcAft>
                <a:spcPts val="450"/>
              </a:spcAft>
              <a:buFont typeface="Wingdings" panose="05000000000000000000" pitchFamily="2" charset="2"/>
              <a:buChar char="v"/>
            </a:pPr>
            <a:r>
              <a:rPr lang="en-US" sz="2400" b="1" dirty="0">
                <a:solidFill>
                  <a:schemeClr val="accent1"/>
                </a:solidFill>
              </a:rPr>
              <a:t>Application Deadline</a:t>
            </a:r>
            <a:r>
              <a:rPr lang="en-US" sz="2400" dirty="0"/>
              <a:t>: Friday, October 27, 2023, 4:30pm</a:t>
            </a:r>
          </a:p>
          <a:p>
            <a:pPr marL="182880" indent="-342900" algn="ctr">
              <a:spcBef>
                <a:spcPts val="0"/>
              </a:spcBef>
              <a:spcAft>
                <a:spcPts val="450"/>
              </a:spcAft>
              <a:buFont typeface="Wingdings" panose="05000000000000000000" pitchFamily="2" charset="2"/>
              <a:buChar char="v"/>
            </a:pPr>
            <a:endParaRPr lang="en-US" sz="1400" dirty="0"/>
          </a:p>
          <a:p>
            <a:pPr marL="182880" indent="-342900" algn="ctr">
              <a:spcBef>
                <a:spcPts val="0"/>
              </a:spcBef>
              <a:spcAft>
                <a:spcPts val="450"/>
              </a:spcAft>
              <a:buFont typeface="Wingdings" panose="05000000000000000000" pitchFamily="2" charset="2"/>
              <a:buChar char="v"/>
            </a:pPr>
            <a:r>
              <a:rPr lang="en-US" sz="2400" dirty="0"/>
              <a:t>For more details:</a:t>
            </a:r>
          </a:p>
          <a:p>
            <a:pPr marL="356616" lvl="2" indent="0" algn="ctr">
              <a:spcBef>
                <a:spcPts val="0"/>
              </a:spcBef>
              <a:spcAft>
                <a:spcPts val="450"/>
              </a:spcAft>
              <a:buNone/>
            </a:pPr>
            <a:r>
              <a:rPr lang="en-US" b="1" dirty="0">
                <a:solidFill>
                  <a:schemeClr val="accent1"/>
                </a:solidFill>
                <a:hlinkClick r:id="rId2">
                  <a:extLst>
                    <a:ext uri="{A12FA001-AC4F-418D-AE19-62706E023703}">
                      <ahyp:hlinkClr xmlns:ahyp="http://schemas.microsoft.com/office/drawing/2018/hyperlinkcolor" val="tx"/>
                    </a:ext>
                  </a:extLst>
                </a:hlinkClick>
              </a:rPr>
              <a:t>https://www.clarku.edu/centers/marsh-institute/student-opportunities/geller-research-fellowships/</a:t>
            </a:r>
            <a:r>
              <a:rPr lang="en-US" b="1" dirty="0">
                <a:solidFill>
                  <a:schemeClr val="accent1"/>
                </a:solidFill>
              </a:rPr>
              <a:t> </a:t>
            </a:r>
          </a:p>
        </p:txBody>
      </p:sp>
      <p:sp>
        <p:nvSpPr>
          <p:cNvPr id="3" name="Rectangle 2">
            <a:extLst>
              <a:ext uri="{FF2B5EF4-FFF2-40B4-BE49-F238E27FC236}">
                <a16:creationId xmlns:a16="http://schemas.microsoft.com/office/drawing/2014/main" id="{81F8D876-52CD-4A4C-870D-7D7F95C62D86}"/>
              </a:ext>
            </a:extLst>
          </p:cNvPr>
          <p:cNvSpPr/>
          <p:nvPr/>
        </p:nvSpPr>
        <p:spPr>
          <a:xfrm>
            <a:off x="1524000" y="1351016"/>
            <a:ext cx="9144000" cy="6400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1085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Enter prefix for filename. Click Save before OK.</a:t>
            </a:r>
          </a:p>
        </p:txBody>
      </p:sp>
      <p:sp>
        <p:nvSpPr>
          <p:cNvPr id="4" name="Slide Number Placeholder 3"/>
          <p:cNvSpPr>
            <a:spLocks noGrp="1"/>
          </p:cNvSpPr>
          <p:nvPr>
            <p:ph type="sldNum" sz="quarter" idx="12"/>
          </p:nvPr>
        </p:nvSpPr>
        <p:spPr/>
        <p:txBody>
          <a:bodyPr/>
          <a:lstStyle/>
          <a:p>
            <a:fld id="{D47C6A6E-F6BB-4697-B856-8A66036D8304}" type="slidenum">
              <a:rPr lang="en-US" smtClean="0"/>
              <a:t>20</a:t>
            </a:fld>
            <a:endParaRPr lang="en-US"/>
          </a:p>
        </p:txBody>
      </p:sp>
      <p:pic>
        <p:nvPicPr>
          <p:cNvPr id="10" name="Content Placeholder 9">
            <a:extLst>
              <a:ext uri="{FF2B5EF4-FFF2-40B4-BE49-F238E27FC236}">
                <a16:creationId xmlns:a16="http://schemas.microsoft.com/office/drawing/2014/main" id="{2D68925D-9653-47B9-AF98-D74F1234F560}"/>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Tree>
    <p:extLst>
      <p:ext uri="{BB962C8B-B14F-4D97-AF65-F5344CB8AC3E}">
        <p14:creationId xmlns:p14="http://schemas.microsoft.com/office/powerpoint/2010/main" val="1624348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6892B61-CF35-4598-B3C2-C8B4CE728C73}"/>
              </a:ext>
            </a:extLst>
          </p:cNvPr>
          <p:cNvPicPr>
            <a:picLocks noGrp="1" noChangeAspect="1"/>
          </p:cNvPicPr>
          <p:nvPr>
            <p:ph idx="1"/>
          </p:nvPr>
        </p:nvPicPr>
        <p:blipFill>
          <a:blip r:embed="rId2"/>
          <a:stretch>
            <a:fillRect/>
          </a:stretch>
        </p:blipFill>
        <p:spPr>
          <a:xfrm>
            <a:off x="590709" y="904568"/>
            <a:ext cx="10341168" cy="5816907"/>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21</a:t>
            </a:fld>
            <a:endParaRPr lang="en-US"/>
          </a:p>
        </p:txBody>
      </p:sp>
      <p:sp>
        <p:nvSpPr>
          <p:cNvPr id="2" name="Title 1"/>
          <p:cNvSpPr>
            <a:spLocks noGrp="1"/>
          </p:cNvSpPr>
          <p:nvPr>
            <p:ph type="title"/>
          </p:nvPr>
        </p:nvSpPr>
        <p:spPr>
          <a:xfrm>
            <a:off x="0" y="355502"/>
            <a:ext cx="12192000" cy="365123"/>
          </a:xfrm>
        </p:spPr>
        <p:txBody>
          <a:bodyPr>
            <a:noAutofit/>
          </a:bodyPr>
          <a:lstStyle/>
          <a:p>
            <a:r>
              <a:rPr lang="en-US" sz="3200" dirty="0"/>
              <a:t>Geomod makes 1999 land map called assign2run1_1. </a:t>
            </a:r>
            <a:br>
              <a:rPr lang="en-US" sz="3200" dirty="0"/>
            </a:br>
            <a:r>
              <a:rPr lang="en-US" sz="3200" dirty="0">
                <a:solidFill>
                  <a:srgbClr val="FF0000"/>
                </a:solidFill>
              </a:rPr>
              <a:t>How do we make one map to show simulated change versus persistence? By using a crosstab of the simulated and 1985 re</a:t>
            </a:r>
          </a:p>
        </p:txBody>
      </p:sp>
    </p:spTree>
    <p:extLst>
      <p:ext uri="{BB962C8B-B14F-4D97-AF65-F5344CB8AC3E}">
        <p14:creationId xmlns:p14="http://schemas.microsoft.com/office/powerpoint/2010/main" val="2885220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5A2183B-AB62-4672-BD59-B9406B661BAE}"/>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This CROSSTAB shows what? Simulated gross change of 3022, total built in 1999 is 25301</a:t>
            </a:r>
          </a:p>
        </p:txBody>
      </p:sp>
      <p:sp>
        <p:nvSpPr>
          <p:cNvPr id="4" name="Slide Number Placeholder 3"/>
          <p:cNvSpPr>
            <a:spLocks noGrp="1"/>
          </p:cNvSpPr>
          <p:nvPr>
            <p:ph type="sldNum" sz="quarter" idx="12"/>
          </p:nvPr>
        </p:nvSpPr>
        <p:spPr/>
        <p:txBody>
          <a:bodyPr/>
          <a:lstStyle/>
          <a:p>
            <a:fld id="{D47C6A6E-F6BB-4697-B856-8A66036D8304}" type="slidenum">
              <a:rPr lang="en-US" smtClean="0"/>
              <a:t>22</a:t>
            </a:fld>
            <a:endParaRPr lang="en-US"/>
          </a:p>
        </p:txBody>
      </p:sp>
    </p:spTree>
    <p:extLst>
      <p:ext uri="{BB962C8B-B14F-4D97-AF65-F5344CB8AC3E}">
        <p14:creationId xmlns:p14="http://schemas.microsoft.com/office/powerpoint/2010/main" val="3640628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C4EA2C3-57C0-4AC8-B9D3-2DFEDECEC0D8}"/>
              </a:ext>
            </a:extLst>
          </p:cNvPr>
          <p:cNvPicPr>
            <a:picLocks noGrp="1" noChangeAspect="1"/>
          </p:cNvPicPr>
          <p:nvPr>
            <p:ph idx="1"/>
          </p:nvPr>
        </p:nvPicPr>
        <p:blipFill>
          <a:blip r:embed="rId2"/>
          <a:stretch>
            <a:fillRect/>
          </a:stretch>
        </p:blipFill>
        <p:spPr>
          <a:xfrm>
            <a:off x="280811" y="730251"/>
            <a:ext cx="10651065" cy="5991224"/>
          </a:xfrm>
          <a:prstGeom prst="rect">
            <a:avLst/>
          </a:prstGeom>
        </p:spPr>
      </p:pic>
      <p:sp>
        <p:nvSpPr>
          <p:cNvPr id="2" name="Title 1"/>
          <p:cNvSpPr>
            <a:spLocks noGrp="1"/>
          </p:cNvSpPr>
          <p:nvPr>
            <p:ph type="title"/>
          </p:nvPr>
        </p:nvSpPr>
        <p:spPr>
          <a:xfrm>
            <a:off x="0" y="365127"/>
            <a:ext cx="11353800" cy="365124"/>
          </a:xfrm>
        </p:spPr>
        <p:txBody>
          <a:bodyPr>
            <a:normAutofit fontScale="90000"/>
          </a:bodyPr>
          <a:lstStyle/>
          <a:p>
            <a:r>
              <a:rPr lang="en-US" dirty="0"/>
              <a:t>assign2run1_suitability_1 is a reclass of the driver map</a:t>
            </a:r>
          </a:p>
        </p:txBody>
      </p:sp>
      <p:sp>
        <p:nvSpPr>
          <p:cNvPr id="4" name="Slide Number Placeholder 3"/>
          <p:cNvSpPr>
            <a:spLocks noGrp="1"/>
          </p:cNvSpPr>
          <p:nvPr>
            <p:ph type="sldNum" sz="quarter" idx="12"/>
          </p:nvPr>
        </p:nvSpPr>
        <p:spPr/>
        <p:txBody>
          <a:bodyPr/>
          <a:lstStyle/>
          <a:p>
            <a:fld id="{D47C6A6E-F6BB-4697-B856-8A66036D8304}" type="slidenum">
              <a:rPr lang="en-US" smtClean="0"/>
              <a:t>23</a:t>
            </a:fld>
            <a:endParaRPr lang="en-US"/>
          </a:p>
        </p:txBody>
      </p:sp>
    </p:spTree>
    <p:extLst>
      <p:ext uri="{BB962C8B-B14F-4D97-AF65-F5344CB8AC3E}">
        <p14:creationId xmlns:p14="http://schemas.microsoft.com/office/powerpoint/2010/main" val="790174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DDAE2DA-CD86-40C4-93AC-855C441B8A2B}"/>
              </a:ext>
            </a:extLst>
          </p:cNvPr>
          <p:cNvPicPr>
            <a:picLocks noGrp="1" noChangeAspect="1"/>
          </p:cNvPicPr>
          <p:nvPr>
            <p:ph idx="1"/>
          </p:nvPr>
        </p:nvPicPr>
        <p:blipFill>
          <a:blip r:embed="rId3"/>
          <a:stretch>
            <a:fillRect/>
          </a:stretch>
        </p:blipFill>
        <p:spPr>
          <a:xfrm>
            <a:off x="280811" y="730251"/>
            <a:ext cx="10651065" cy="5991224"/>
          </a:xfrm>
          <a:prstGeom prst="rect">
            <a:avLst/>
          </a:prstGeom>
        </p:spPr>
      </p:pic>
      <p:sp>
        <p:nvSpPr>
          <p:cNvPr id="2" name="Title 1"/>
          <p:cNvSpPr>
            <a:spLocks noGrp="1"/>
          </p:cNvSpPr>
          <p:nvPr>
            <p:ph type="title"/>
          </p:nvPr>
        </p:nvSpPr>
        <p:spPr>
          <a:xfrm>
            <a:off x="0" y="365127"/>
            <a:ext cx="11353800" cy="365124"/>
          </a:xfrm>
        </p:spPr>
        <p:txBody>
          <a:bodyPr>
            <a:normAutofit fontScale="90000"/>
          </a:bodyPr>
          <a:lstStyle/>
          <a:p>
            <a:r>
              <a:rPr lang="en-US" dirty="0"/>
              <a:t>Open assign2run1_1.lub</a:t>
            </a:r>
          </a:p>
        </p:txBody>
      </p:sp>
      <p:sp>
        <p:nvSpPr>
          <p:cNvPr id="4" name="Slide Number Placeholder 3"/>
          <p:cNvSpPr>
            <a:spLocks noGrp="1"/>
          </p:cNvSpPr>
          <p:nvPr>
            <p:ph type="sldNum" sz="quarter" idx="12"/>
          </p:nvPr>
        </p:nvSpPr>
        <p:spPr/>
        <p:txBody>
          <a:bodyPr/>
          <a:lstStyle/>
          <a:p>
            <a:fld id="{D47C6A6E-F6BB-4697-B856-8A66036D8304}" type="slidenum">
              <a:rPr lang="en-US" smtClean="0"/>
              <a:t>24</a:t>
            </a:fld>
            <a:endParaRPr lang="en-US"/>
          </a:p>
        </p:txBody>
      </p:sp>
    </p:spTree>
    <p:extLst>
      <p:ext uri="{BB962C8B-B14F-4D97-AF65-F5344CB8AC3E}">
        <p14:creationId xmlns:p14="http://schemas.microsoft.com/office/powerpoint/2010/main" val="998665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A7D7330-F081-48B9-85BF-51AB9BA995D2}"/>
              </a:ext>
            </a:extLst>
          </p:cNvPr>
          <p:cNvPicPr>
            <a:picLocks noGrp="1" noChangeAspect="1"/>
          </p:cNvPicPr>
          <p:nvPr>
            <p:ph idx="1"/>
          </p:nvPr>
        </p:nvPicPr>
        <p:blipFill>
          <a:blip r:embed="rId3"/>
          <a:stretch>
            <a:fillRect/>
          </a:stretch>
        </p:blipFill>
        <p:spPr>
          <a:xfrm>
            <a:off x="280811" y="730251"/>
            <a:ext cx="10651065" cy="5991224"/>
          </a:xfrm>
          <a:prstGeom prst="rect">
            <a:avLst/>
          </a:prstGeom>
        </p:spPr>
      </p:pic>
      <p:sp>
        <p:nvSpPr>
          <p:cNvPr id="2" name="Title 1"/>
          <p:cNvSpPr>
            <a:spLocks noGrp="1"/>
          </p:cNvSpPr>
          <p:nvPr>
            <p:ph type="title"/>
          </p:nvPr>
        </p:nvSpPr>
        <p:spPr>
          <a:xfrm>
            <a:off x="0" y="365127"/>
            <a:ext cx="11353800" cy="365124"/>
          </a:xfrm>
        </p:spPr>
        <p:txBody>
          <a:bodyPr>
            <a:normAutofit fontScale="90000"/>
          </a:bodyPr>
          <a:lstStyle/>
          <a:p>
            <a:r>
              <a:rPr lang="en-US" dirty="0"/>
              <a:t>assign2run1_1.lub shows a ratio for each elevation bin</a:t>
            </a:r>
          </a:p>
        </p:txBody>
      </p:sp>
      <p:sp>
        <p:nvSpPr>
          <p:cNvPr id="4" name="Slide Number Placeholder 3"/>
          <p:cNvSpPr>
            <a:spLocks noGrp="1"/>
          </p:cNvSpPr>
          <p:nvPr>
            <p:ph type="sldNum" sz="quarter" idx="12"/>
          </p:nvPr>
        </p:nvSpPr>
        <p:spPr/>
        <p:txBody>
          <a:bodyPr/>
          <a:lstStyle/>
          <a:p>
            <a:fld id="{D47C6A6E-F6BB-4697-B856-8A66036D8304}" type="slidenum">
              <a:rPr lang="en-US" smtClean="0"/>
              <a:t>25</a:t>
            </a:fld>
            <a:endParaRPr lang="en-US"/>
          </a:p>
        </p:txBody>
      </p:sp>
    </p:spTree>
    <p:extLst>
      <p:ext uri="{BB962C8B-B14F-4D97-AF65-F5344CB8AC3E}">
        <p14:creationId xmlns:p14="http://schemas.microsoft.com/office/powerpoint/2010/main" val="3476530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9A2E4D5-453B-422D-93F2-F43C4DBC5936}"/>
              </a:ext>
            </a:extLst>
          </p:cNvPr>
          <p:cNvPicPr>
            <a:picLocks noGrp="1" noChangeAspect="1"/>
          </p:cNvPicPr>
          <p:nvPr>
            <p:ph idx="1"/>
          </p:nvPr>
        </p:nvPicPr>
        <p:blipFill>
          <a:blip r:embed="rId2"/>
          <a:stretch>
            <a:fillRect/>
          </a:stretch>
        </p:blipFill>
        <p:spPr>
          <a:xfrm>
            <a:off x="306391" y="744638"/>
            <a:ext cx="10625488" cy="5976837"/>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26</a:t>
            </a:fld>
            <a:endParaRPr lang="en-US"/>
          </a:p>
        </p:txBody>
      </p:sp>
      <p:sp>
        <p:nvSpPr>
          <p:cNvPr id="2" name="Title 1"/>
          <p:cNvSpPr>
            <a:spLocks noGrp="1"/>
          </p:cNvSpPr>
          <p:nvPr>
            <p:ph type="title"/>
          </p:nvPr>
        </p:nvSpPr>
        <p:spPr>
          <a:xfrm>
            <a:off x="838200" y="365126"/>
            <a:ext cx="10515600" cy="379513"/>
          </a:xfrm>
        </p:spPr>
        <p:txBody>
          <a:bodyPr>
            <a:noAutofit/>
          </a:bodyPr>
          <a:lstStyle/>
          <a:p>
            <a:r>
              <a:rPr lang="en-US" sz="3200" dirty="0"/>
              <a:t>Click Save As from GEOMOD to save a new file assign2run2.gmd file to store the parameters for run2.</a:t>
            </a:r>
          </a:p>
        </p:txBody>
      </p:sp>
    </p:spTree>
    <p:extLst>
      <p:ext uri="{BB962C8B-B14F-4D97-AF65-F5344CB8AC3E}">
        <p14:creationId xmlns:p14="http://schemas.microsoft.com/office/powerpoint/2010/main" val="3916475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87226B0-2354-40A7-95BC-BCF3152BE835}"/>
              </a:ext>
            </a:extLst>
          </p:cNvPr>
          <p:cNvPicPr>
            <a:picLocks noGrp="1" noChangeAspect="1"/>
          </p:cNvPicPr>
          <p:nvPr>
            <p:ph idx="1"/>
          </p:nvPr>
        </p:nvPicPr>
        <p:blipFill>
          <a:blip r:embed="rId2"/>
          <a:stretch>
            <a:fillRect/>
          </a:stretch>
        </p:blipFill>
        <p:spPr>
          <a:xfrm>
            <a:off x="111951" y="635267"/>
            <a:ext cx="10819925" cy="6086208"/>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27</a:t>
            </a:fld>
            <a:endParaRPr lang="en-US"/>
          </a:p>
        </p:txBody>
      </p:sp>
      <p:sp>
        <p:nvSpPr>
          <p:cNvPr id="2" name="Title 1"/>
          <p:cNvSpPr>
            <a:spLocks noGrp="1"/>
          </p:cNvSpPr>
          <p:nvPr>
            <p:ph type="title"/>
          </p:nvPr>
        </p:nvSpPr>
        <p:spPr>
          <a:xfrm>
            <a:off x="838200" y="365126"/>
            <a:ext cx="11020124" cy="270141"/>
          </a:xfrm>
        </p:spPr>
        <p:txBody>
          <a:bodyPr>
            <a:normAutofit fontScale="90000"/>
          </a:bodyPr>
          <a:lstStyle/>
          <a:p>
            <a:r>
              <a:rPr lang="en-US" dirty="0"/>
              <a:t>Edit Run 2 with towns as strata and unconstrained.</a:t>
            </a:r>
          </a:p>
        </p:txBody>
      </p:sp>
    </p:spTree>
    <p:extLst>
      <p:ext uri="{BB962C8B-B14F-4D97-AF65-F5344CB8AC3E}">
        <p14:creationId xmlns:p14="http://schemas.microsoft.com/office/powerpoint/2010/main" val="1743792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Run 2 uses four driver maps</a:t>
            </a:r>
          </a:p>
        </p:txBody>
      </p:sp>
      <p:sp>
        <p:nvSpPr>
          <p:cNvPr id="4" name="Slide Number Placeholder 3"/>
          <p:cNvSpPr>
            <a:spLocks noGrp="1"/>
          </p:cNvSpPr>
          <p:nvPr>
            <p:ph type="sldNum" sz="quarter" idx="12"/>
          </p:nvPr>
        </p:nvSpPr>
        <p:spPr/>
        <p:txBody>
          <a:bodyPr/>
          <a:lstStyle/>
          <a:p>
            <a:fld id="{D47C6A6E-F6BB-4697-B856-8A66036D8304}" type="slidenum">
              <a:rPr lang="en-US" smtClean="0"/>
              <a:t>28</a:t>
            </a:fld>
            <a:endParaRPr lang="en-US"/>
          </a:p>
        </p:txBody>
      </p:sp>
      <p:pic>
        <p:nvPicPr>
          <p:cNvPr id="7" name="Content Placeholder 6">
            <a:extLst>
              <a:ext uri="{FF2B5EF4-FFF2-40B4-BE49-F238E27FC236}">
                <a16:creationId xmlns:a16="http://schemas.microsoft.com/office/drawing/2014/main" id="{750336E5-512E-4776-AB27-825FBB3F3740}"/>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Tree>
    <p:extLst>
      <p:ext uri="{BB962C8B-B14F-4D97-AF65-F5344CB8AC3E}">
        <p14:creationId xmlns:p14="http://schemas.microsoft.com/office/powerpoint/2010/main" val="1266717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Click Reset</a:t>
            </a:r>
          </a:p>
        </p:txBody>
      </p:sp>
      <p:sp>
        <p:nvSpPr>
          <p:cNvPr id="4" name="Slide Number Placeholder 3"/>
          <p:cNvSpPr>
            <a:spLocks noGrp="1"/>
          </p:cNvSpPr>
          <p:nvPr>
            <p:ph type="sldNum" sz="quarter" idx="12"/>
          </p:nvPr>
        </p:nvSpPr>
        <p:spPr/>
        <p:txBody>
          <a:bodyPr/>
          <a:lstStyle/>
          <a:p>
            <a:fld id="{D47C6A6E-F6BB-4697-B856-8A66036D8304}" type="slidenum">
              <a:rPr lang="en-US" smtClean="0"/>
              <a:t>29</a:t>
            </a:fld>
            <a:endParaRPr lang="en-US"/>
          </a:p>
        </p:txBody>
      </p:sp>
      <p:pic>
        <p:nvPicPr>
          <p:cNvPr id="7" name="Content Placeholder 6">
            <a:extLst>
              <a:ext uri="{FF2B5EF4-FFF2-40B4-BE49-F238E27FC236}">
                <a16:creationId xmlns:a16="http://schemas.microsoft.com/office/drawing/2014/main" id="{C1A6C542-4DE9-4D66-BEA3-ECC74E9CA783}"/>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Tree>
    <p:extLst>
      <p:ext uri="{BB962C8B-B14F-4D97-AF65-F5344CB8AC3E}">
        <p14:creationId xmlns:p14="http://schemas.microsoft.com/office/powerpoint/2010/main" val="2151395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1D51-B498-254F-C4C2-783F244F5589}"/>
              </a:ext>
            </a:extLst>
          </p:cNvPr>
          <p:cNvSpPr>
            <a:spLocks noGrp="1"/>
          </p:cNvSpPr>
          <p:nvPr>
            <p:ph type="title"/>
          </p:nvPr>
        </p:nvSpPr>
        <p:spPr/>
        <p:txBody>
          <a:bodyPr/>
          <a:lstStyle/>
          <a:p>
            <a:r>
              <a:rPr lang="en-US" dirty="0"/>
              <a:t>Mapping a File Share</a:t>
            </a:r>
          </a:p>
        </p:txBody>
      </p:sp>
      <p:sp>
        <p:nvSpPr>
          <p:cNvPr id="3" name="Content Placeholder 2">
            <a:extLst>
              <a:ext uri="{FF2B5EF4-FFF2-40B4-BE49-F238E27FC236}">
                <a16:creationId xmlns:a16="http://schemas.microsoft.com/office/drawing/2014/main" id="{1C9ECEA3-7692-0442-9EB6-F06EAF93F28E}"/>
              </a:ext>
            </a:extLst>
          </p:cNvPr>
          <p:cNvSpPr>
            <a:spLocks noGrp="1"/>
          </p:cNvSpPr>
          <p:nvPr>
            <p:ph idx="1"/>
          </p:nvPr>
        </p:nvSpPr>
        <p:spPr/>
        <p:txBody>
          <a:bodyPr/>
          <a:lstStyle/>
          <a:p>
            <a:pPr marL="0" indent="0">
              <a:buNone/>
            </a:pPr>
            <a:r>
              <a:rPr lang="en-US" dirty="0">
                <a:hlinkClick r:id="rId2"/>
              </a:rPr>
              <a:t>Click here</a:t>
            </a:r>
            <a:r>
              <a:rPr lang="en-US" dirty="0"/>
              <a:t> for directions to map on a Windows Device</a:t>
            </a:r>
          </a:p>
          <a:p>
            <a:pPr marL="0" indent="0">
              <a:buNone/>
            </a:pPr>
            <a:r>
              <a:rPr lang="en-US" dirty="0"/>
              <a:t>	Use \\fs.ad.clarku.edu\class\GEOG260-01-F23</a:t>
            </a:r>
          </a:p>
          <a:p>
            <a:pPr marL="0" indent="0">
              <a:buNone/>
            </a:pPr>
            <a:endParaRPr lang="en-US" dirty="0"/>
          </a:p>
          <a:p>
            <a:pPr marL="0" indent="0">
              <a:buNone/>
            </a:pPr>
            <a:r>
              <a:rPr lang="en-US" dirty="0">
                <a:hlinkClick r:id="rId3"/>
              </a:rPr>
              <a:t>Click here</a:t>
            </a:r>
            <a:r>
              <a:rPr lang="en-US" dirty="0"/>
              <a:t> for directions to map on an Apple Device</a:t>
            </a:r>
          </a:p>
          <a:p>
            <a:pPr marL="0" indent="0">
              <a:buNone/>
            </a:pPr>
            <a:r>
              <a:rPr lang="en-US" dirty="0"/>
              <a:t>	Use cifs://fs.clarku.edu/class/GEOG260-01-F23</a:t>
            </a:r>
          </a:p>
        </p:txBody>
      </p:sp>
    </p:spTree>
    <p:extLst>
      <p:ext uri="{BB962C8B-B14F-4D97-AF65-F5344CB8AC3E}">
        <p14:creationId xmlns:p14="http://schemas.microsoft.com/office/powerpoint/2010/main" val="2519594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You must specify the State 2 END for each town</a:t>
            </a:r>
          </a:p>
        </p:txBody>
      </p:sp>
      <p:sp>
        <p:nvSpPr>
          <p:cNvPr id="4" name="Slide Number Placeholder 3"/>
          <p:cNvSpPr>
            <a:spLocks noGrp="1"/>
          </p:cNvSpPr>
          <p:nvPr>
            <p:ph type="sldNum" sz="quarter" idx="12"/>
          </p:nvPr>
        </p:nvSpPr>
        <p:spPr/>
        <p:txBody>
          <a:bodyPr/>
          <a:lstStyle/>
          <a:p>
            <a:fld id="{D47C6A6E-F6BB-4697-B856-8A66036D8304}" type="slidenum">
              <a:rPr lang="en-US" smtClean="0"/>
              <a:t>30</a:t>
            </a:fld>
            <a:endParaRPr lang="en-US"/>
          </a:p>
        </p:txBody>
      </p:sp>
      <p:pic>
        <p:nvPicPr>
          <p:cNvPr id="6" name="Content Placeholder 5">
            <a:extLst>
              <a:ext uri="{FF2B5EF4-FFF2-40B4-BE49-F238E27FC236}">
                <a16:creationId xmlns:a16="http://schemas.microsoft.com/office/drawing/2014/main" id="{D0E01CDE-C1A8-4920-B8D7-A7CC7ABBA07E}"/>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Tree>
    <p:extLst>
      <p:ext uri="{BB962C8B-B14F-4D97-AF65-F5344CB8AC3E}">
        <p14:creationId xmlns:p14="http://schemas.microsoft.com/office/powerpoint/2010/main" val="606548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530ADFE-2119-41F6-883C-6DA82BDCE059}"/>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Use ending time the select 1999Built1 via the list</a:t>
            </a:r>
          </a:p>
        </p:txBody>
      </p:sp>
      <p:sp>
        <p:nvSpPr>
          <p:cNvPr id="4" name="Slide Number Placeholder 3"/>
          <p:cNvSpPr>
            <a:spLocks noGrp="1"/>
          </p:cNvSpPr>
          <p:nvPr>
            <p:ph type="sldNum" sz="quarter" idx="12"/>
          </p:nvPr>
        </p:nvSpPr>
        <p:spPr/>
        <p:txBody>
          <a:bodyPr/>
          <a:lstStyle/>
          <a:p>
            <a:fld id="{D47C6A6E-F6BB-4697-B856-8A66036D8304}" type="slidenum">
              <a:rPr lang="en-US" smtClean="0"/>
              <a:t>31</a:t>
            </a:fld>
            <a:endParaRPr lang="en-US"/>
          </a:p>
        </p:txBody>
      </p:sp>
    </p:spTree>
    <p:extLst>
      <p:ext uri="{BB962C8B-B14F-4D97-AF65-F5344CB8AC3E}">
        <p14:creationId xmlns:p14="http://schemas.microsoft.com/office/powerpoint/2010/main" val="1649838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E55B8A3-31B3-455C-9ECE-0F927142247D}"/>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This fills the correct 1999 quantity for each town</a:t>
            </a:r>
          </a:p>
        </p:txBody>
      </p:sp>
      <p:sp>
        <p:nvSpPr>
          <p:cNvPr id="4" name="Slide Number Placeholder 3"/>
          <p:cNvSpPr>
            <a:spLocks noGrp="1"/>
          </p:cNvSpPr>
          <p:nvPr>
            <p:ph type="sldNum" sz="quarter" idx="12"/>
          </p:nvPr>
        </p:nvSpPr>
        <p:spPr/>
        <p:txBody>
          <a:bodyPr/>
          <a:lstStyle/>
          <a:p>
            <a:fld id="{D47C6A6E-F6BB-4697-B856-8A66036D8304}" type="slidenum">
              <a:rPr lang="en-US" smtClean="0"/>
              <a:t>32</a:t>
            </a:fld>
            <a:endParaRPr lang="en-US"/>
          </a:p>
        </p:txBody>
      </p:sp>
    </p:spTree>
    <p:extLst>
      <p:ext uri="{BB962C8B-B14F-4D97-AF65-F5344CB8AC3E}">
        <p14:creationId xmlns:p14="http://schemas.microsoft.com/office/powerpoint/2010/main" val="4030786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16AB6D4-E585-4079-B116-DEF2EFAB74C5}"/>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Specify assign2run2, Click Save before OK</a:t>
            </a:r>
          </a:p>
        </p:txBody>
      </p:sp>
      <p:sp>
        <p:nvSpPr>
          <p:cNvPr id="4" name="Slide Number Placeholder 3"/>
          <p:cNvSpPr>
            <a:spLocks noGrp="1"/>
          </p:cNvSpPr>
          <p:nvPr>
            <p:ph type="sldNum" sz="quarter" idx="12"/>
          </p:nvPr>
        </p:nvSpPr>
        <p:spPr/>
        <p:txBody>
          <a:bodyPr/>
          <a:lstStyle/>
          <a:p>
            <a:fld id="{D47C6A6E-F6BB-4697-B856-8A66036D8304}" type="slidenum">
              <a:rPr lang="en-US" smtClean="0"/>
              <a:t>33</a:t>
            </a:fld>
            <a:endParaRPr lang="en-US"/>
          </a:p>
        </p:txBody>
      </p:sp>
    </p:spTree>
    <p:extLst>
      <p:ext uri="{BB962C8B-B14F-4D97-AF65-F5344CB8AC3E}">
        <p14:creationId xmlns:p14="http://schemas.microsoft.com/office/powerpoint/2010/main" val="382576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See the 1999 extrapolation and suitability map</a:t>
            </a:r>
          </a:p>
        </p:txBody>
      </p:sp>
      <p:sp>
        <p:nvSpPr>
          <p:cNvPr id="4" name="Slide Number Placeholder 3"/>
          <p:cNvSpPr>
            <a:spLocks noGrp="1"/>
          </p:cNvSpPr>
          <p:nvPr>
            <p:ph type="sldNum" sz="quarter" idx="12"/>
          </p:nvPr>
        </p:nvSpPr>
        <p:spPr/>
        <p:txBody>
          <a:bodyPr/>
          <a:lstStyle/>
          <a:p>
            <a:fld id="{D47C6A6E-F6BB-4697-B856-8A66036D8304}" type="slidenum">
              <a:rPr lang="en-US" smtClean="0"/>
              <a:t>34</a:t>
            </a:fld>
            <a:endParaRPr lang="en-US"/>
          </a:p>
        </p:txBody>
      </p:sp>
      <p:pic>
        <p:nvPicPr>
          <p:cNvPr id="7" name="Content Placeholder 6">
            <a:extLst>
              <a:ext uri="{FF2B5EF4-FFF2-40B4-BE49-F238E27FC236}">
                <a16:creationId xmlns:a16="http://schemas.microsoft.com/office/drawing/2014/main" id="{5D09C945-97EC-4BEC-9216-A232551BE442}"/>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Tree>
    <p:extLst>
      <p:ext uri="{BB962C8B-B14F-4D97-AF65-F5344CB8AC3E}">
        <p14:creationId xmlns:p14="http://schemas.microsoft.com/office/powerpoint/2010/main" val="3277732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B708D15-35EC-4A81-BF92-F965002FC677}"/>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CROSSTAB shows simulated change of assign1run2</a:t>
            </a:r>
          </a:p>
        </p:txBody>
      </p:sp>
      <p:sp>
        <p:nvSpPr>
          <p:cNvPr id="4" name="Slide Number Placeholder 3"/>
          <p:cNvSpPr>
            <a:spLocks noGrp="1"/>
          </p:cNvSpPr>
          <p:nvPr>
            <p:ph type="sldNum" sz="quarter" idx="12"/>
          </p:nvPr>
        </p:nvSpPr>
        <p:spPr/>
        <p:txBody>
          <a:bodyPr/>
          <a:lstStyle/>
          <a:p>
            <a:fld id="{D47C6A6E-F6BB-4697-B856-8A66036D8304}" type="slidenum">
              <a:rPr lang="en-US" smtClean="0"/>
              <a:t>35</a:t>
            </a:fld>
            <a:endParaRPr lang="en-US"/>
          </a:p>
        </p:txBody>
      </p:sp>
    </p:spTree>
    <p:extLst>
      <p:ext uri="{BB962C8B-B14F-4D97-AF65-F5344CB8AC3E}">
        <p14:creationId xmlns:p14="http://schemas.microsoft.com/office/powerpoint/2010/main" val="278716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Set Display Max to 50 for both suitability maps</a:t>
            </a:r>
          </a:p>
        </p:txBody>
      </p:sp>
      <p:sp>
        <p:nvSpPr>
          <p:cNvPr id="4" name="Slide Number Placeholder 3"/>
          <p:cNvSpPr>
            <a:spLocks noGrp="1"/>
          </p:cNvSpPr>
          <p:nvPr>
            <p:ph type="sldNum" sz="quarter" idx="12"/>
          </p:nvPr>
        </p:nvSpPr>
        <p:spPr/>
        <p:txBody>
          <a:bodyPr/>
          <a:lstStyle/>
          <a:p>
            <a:fld id="{D47C6A6E-F6BB-4697-B856-8A66036D8304}" type="slidenum">
              <a:rPr lang="en-US" smtClean="0"/>
              <a:t>36</a:t>
            </a:fld>
            <a:endParaRPr lang="en-US"/>
          </a:p>
        </p:txBody>
      </p:sp>
      <p:pic>
        <p:nvPicPr>
          <p:cNvPr id="7" name="Content Placeholder 6">
            <a:extLst>
              <a:ext uri="{FF2B5EF4-FFF2-40B4-BE49-F238E27FC236}">
                <a16:creationId xmlns:a16="http://schemas.microsoft.com/office/drawing/2014/main" id="{E05E7090-97FF-4367-BAF3-E2B2835AE3AD}"/>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Tree>
    <p:extLst>
      <p:ext uri="{BB962C8B-B14F-4D97-AF65-F5344CB8AC3E}">
        <p14:creationId xmlns:p14="http://schemas.microsoft.com/office/powerpoint/2010/main" val="3043675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Use Notepad to see assign2run2.lub</a:t>
            </a:r>
          </a:p>
        </p:txBody>
      </p:sp>
      <p:sp>
        <p:nvSpPr>
          <p:cNvPr id="4" name="Slide Number Placeholder 3"/>
          <p:cNvSpPr>
            <a:spLocks noGrp="1"/>
          </p:cNvSpPr>
          <p:nvPr>
            <p:ph type="sldNum" sz="quarter" idx="12"/>
          </p:nvPr>
        </p:nvSpPr>
        <p:spPr/>
        <p:txBody>
          <a:bodyPr/>
          <a:lstStyle/>
          <a:p>
            <a:fld id="{D47C6A6E-F6BB-4697-B856-8A66036D8304}" type="slidenum">
              <a:rPr lang="en-US" smtClean="0"/>
              <a:t>37</a:t>
            </a:fld>
            <a:endParaRPr lang="en-US"/>
          </a:p>
        </p:txBody>
      </p:sp>
      <p:pic>
        <p:nvPicPr>
          <p:cNvPr id="7" name="Content Placeholder 6">
            <a:extLst>
              <a:ext uri="{FF2B5EF4-FFF2-40B4-BE49-F238E27FC236}">
                <a16:creationId xmlns:a16="http://schemas.microsoft.com/office/drawing/2014/main" id="{51F50116-96C0-49E8-8FC5-00A2B90F39C4}"/>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Tree>
    <p:extLst>
      <p:ext uri="{BB962C8B-B14F-4D97-AF65-F5344CB8AC3E}">
        <p14:creationId xmlns:p14="http://schemas.microsoft.com/office/powerpoint/2010/main" val="2330534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See values of each bin of each driver of each town</a:t>
            </a:r>
          </a:p>
        </p:txBody>
      </p:sp>
      <p:sp>
        <p:nvSpPr>
          <p:cNvPr id="4" name="Slide Number Placeholder 3"/>
          <p:cNvSpPr>
            <a:spLocks noGrp="1"/>
          </p:cNvSpPr>
          <p:nvPr>
            <p:ph type="sldNum" sz="quarter" idx="12"/>
          </p:nvPr>
        </p:nvSpPr>
        <p:spPr/>
        <p:txBody>
          <a:bodyPr/>
          <a:lstStyle/>
          <a:p>
            <a:fld id="{D47C6A6E-F6BB-4697-B856-8A66036D8304}" type="slidenum">
              <a:rPr lang="en-US" smtClean="0"/>
              <a:t>38</a:t>
            </a:fld>
            <a:endParaRPr lang="en-US"/>
          </a:p>
        </p:txBody>
      </p:sp>
      <p:pic>
        <p:nvPicPr>
          <p:cNvPr id="10" name="Content Placeholder 9">
            <a:extLst>
              <a:ext uri="{FF2B5EF4-FFF2-40B4-BE49-F238E27FC236}">
                <a16:creationId xmlns:a16="http://schemas.microsoft.com/office/drawing/2014/main" id="{31B7BFA3-DA4A-4F69-8BFF-9FDBB8836C10}"/>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Tree>
    <p:extLst>
      <p:ext uri="{BB962C8B-B14F-4D97-AF65-F5344CB8AC3E}">
        <p14:creationId xmlns:p14="http://schemas.microsoft.com/office/powerpoint/2010/main" val="1879839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See values of each bin of each driver of each town</a:t>
            </a:r>
          </a:p>
        </p:txBody>
      </p:sp>
      <p:sp>
        <p:nvSpPr>
          <p:cNvPr id="4" name="Slide Number Placeholder 3"/>
          <p:cNvSpPr>
            <a:spLocks noGrp="1"/>
          </p:cNvSpPr>
          <p:nvPr>
            <p:ph type="sldNum" sz="quarter" idx="12"/>
          </p:nvPr>
        </p:nvSpPr>
        <p:spPr/>
        <p:txBody>
          <a:bodyPr/>
          <a:lstStyle/>
          <a:p>
            <a:fld id="{D47C6A6E-F6BB-4697-B856-8A66036D8304}" type="slidenum">
              <a:rPr lang="en-US" smtClean="0"/>
              <a:t>39</a:t>
            </a:fld>
            <a:endParaRPr lang="en-US"/>
          </a:p>
        </p:txBody>
      </p:sp>
      <p:pic>
        <p:nvPicPr>
          <p:cNvPr id="6" name="Content Placeholder 5">
            <a:extLst>
              <a:ext uri="{FF2B5EF4-FFF2-40B4-BE49-F238E27FC236}">
                <a16:creationId xmlns:a16="http://schemas.microsoft.com/office/drawing/2014/main" id="{FF5030C1-E937-40A2-AE6A-68B0329134E9}"/>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Tree>
    <p:extLst>
      <p:ext uri="{BB962C8B-B14F-4D97-AF65-F5344CB8AC3E}">
        <p14:creationId xmlns:p14="http://schemas.microsoft.com/office/powerpoint/2010/main" val="4187148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2</a:t>
            </a:r>
          </a:p>
        </p:txBody>
      </p:sp>
      <p:sp>
        <p:nvSpPr>
          <p:cNvPr id="3" name="Content Placeholder 2"/>
          <p:cNvSpPr>
            <a:spLocks noGrp="1"/>
          </p:cNvSpPr>
          <p:nvPr>
            <p:ph idx="1"/>
          </p:nvPr>
        </p:nvSpPr>
        <p:spPr>
          <a:xfrm>
            <a:off x="0" y="866274"/>
            <a:ext cx="12192000" cy="5991726"/>
          </a:xfrm>
        </p:spPr>
        <p:txBody>
          <a:bodyPr>
            <a:normAutofit fontScale="92500" lnSpcReduction="20000"/>
          </a:bodyPr>
          <a:lstStyle/>
          <a:p>
            <a:pPr marL="0" indent="0">
              <a:buNone/>
            </a:pPr>
            <a:r>
              <a:rPr lang="en-US" dirty="0"/>
              <a:t>Use data in ForestOtherBuilt2.zip from Canvas, which is the same data as for Assignment 1. Perform two runs of Geomod. For both runs, use 1985Built1 at 1985 as Beginning </a:t>
            </a:r>
            <a:r>
              <a:rPr lang="en-US" dirty="0" err="1"/>
              <a:t>landuse</a:t>
            </a:r>
            <a:r>
              <a:rPr lang="en-US" dirty="0"/>
              <a:t> image, 1985 as Beginning time, 1999 as ending time, 14 as time step, and do not do environmental impact analysis.</a:t>
            </a:r>
          </a:p>
          <a:p>
            <a:pPr marL="0" indent="0">
              <a:buNone/>
            </a:pPr>
            <a:r>
              <a:rPr lang="en-US" dirty="0"/>
              <a:t>For first run, create parameter file called run1, use Mask, Neighborhood search mode constrained by width 3 by 3, 1 simulation, 1 driver with equal weights, Driver map as elevation02, use an extrapolation of the gross built gain during 1971-1985 to determine the simulated quantity at 1999, do not output interim time images, use run1 as prefix.      </a:t>
            </a:r>
          </a:p>
          <a:p>
            <a:pPr marL="0" indent="0">
              <a:buNone/>
            </a:pPr>
            <a:r>
              <a:rPr lang="en-US" dirty="0"/>
              <a:t>For second run, create parameter file called run2, use towns map as Strata, Neighborhood search mode unconstrained, 1 simulation, 4 drivers with equal weights, Driver maps as elevation02, geology, 1971 </a:t>
            </a:r>
            <a:r>
              <a:rPr lang="en-US" dirty="0" err="1"/>
              <a:t>landuse</a:t>
            </a:r>
            <a:r>
              <a:rPr lang="en-US" dirty="0"/>
              <a:t> 21 categories, protection, use 1999Built1 at 1999 as ending time </a:t>
            </a:r>
            <a:r>
              <a:rPr lang="en-US" dirty="0" err="1"/>
              <a:t>landuse</a:t>
            </a:r>
            <a:r>
              <a:rPr lang="en-US" dirty="0"/>
              <a:t> validation image to determine the quantity by town, do not output interim time images, use run2 as prefix.</a:t>
            </a:r>
          </a:p>
          <a:p>
            <a:pPr marL="0" indent="0">
              <a:buNone/>
            </a:pPr>
            <a:r>
              <a:rPr lang="en-US" dirty="0"/>
              <a:t>For each model run, perform CROSSTAB to produce a map that shows the simulated changes from 1985. Submit one PPTX file that shows for each run the: driver map(s), </a:t>
            </a:r>
            <a:r>
              <a:rPr lang="en-US" dirty="0" err="1"/>
              <a:t>Geomod’s</a:t>
            </a:r>
            <a:r>
              <a:rPr lang="en-US" dirty="0"/>
              <a:t> suitability map, your CROSSTAB map that shows simulated changes. Include paragraphs that describe how Geomod computed the suitability values and explain where the largest suitability values are for each run. Also, describe the behavior of </a:t>
            </a:r>
            <a:r>
              <a:rPr lang="en-US" dirty="0" err="1"/>
              <a:t>Geomod’s</a:t>
            </a:r>
            <a:r>
              <a:rPr lang="en-US" dirty="0"/>
              <a:t> simulation and your assessment of validation.</a:t>
            </a:r>
          </a:p>
        </p:txBody>
      </p:sp>
      <p:sp>
        <p:nvSpPr>
          <p:cNvPr id="4" name="Slide Number Placeholder 3"/>
          <p:cNvSpPr>
            <a:spLocks noGrp="1"/>
          </p:cNvSpPr>
          <p:nvPr>
            <p:ph type="sldNum" sz="quarter" idx="12"/>
          </p:nvPr>
        </p:nvSpPr>
        <p:spPr/>
        <p:txBody>
          <a:bodyPr/>
          <a:lstStyle/>
          <a:p>
            <a:fld id="{D47C6A6E-F6BB-4697-B856-8A66036D8304}" type="slidenum">
              <a:rPr lang="en-US" smtClean="0"/>
              <a:t>4</a:t>
            </a:fld>
            <a:endParaRPr lang="en-US"/>
          </a:p>
        </p:txBody>
      </p:sp>
    </p:spTree>
    <p:extLst>
      <p:ext uri="{BB962C8B-B14F-4D97-AF65-F5344CB8AC3E}">
        <p14:creationId xmlns:p14="http://schemas.microsoft.com/office/powerpoint/2010/main" val="1785080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Use Notepad to see *.GMD, which is a text file</a:t>
            </a:r>
          </a:p>
        </p:txBody>
      </p:sp>
      <p:sp>
        <p:nvSpPr>
          <p:cNvPr id="4" name="Slide Number Placeholder 3"/>
          <p:cNvSpPr>
            <a:spLocks noGrp="1"/>
          </p:cNvSpPr>
          <p:nvPr>
            <p:ph type="sldNum" sz="quarter" idx="12"/>
          </p:nvPr>
        </p:nvSpPr>
        <p:spPr/>
        <p:txBody>
          <a:bodyPr/>
          <a:lstStyle/>
          <a:p>
            <a:fld id="{D47C6A6E-F6BB-4697-B856-8A66036D8304}" type="slidenum">
              <a:rPr lang="en-US" smtClean="0"/>
              <a:t>40</a:t>
            </a:fld>
            <a:endParaRPr lang="en-US"/>
          </a:p>
        </p:txBody>
      </p:sp>
      <p:pic>
        <p:nvPicPr>
          <p:cNvPr id="6" name="Content Placeholder 5">
            <a:extLst>
              <a:ext uri="{FF2B5EF4-FFF2-40B4-BE49-F238E27FC236}">
                <a16:creationId xmlns:a16="http://schemas.microsoft.com/office/drawing/2014/main" id="{DB0080FB-D43F-46A6-9C15-BE3484644CCC}"/>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Tree>
    <p:extLst>
      <p:ext uri="{BB962C8B-B14F-4D97-AF65-F5344CB8AC3E}">
        <p14:creationId xmlns:p14="http://schemas.microsoft.com/office/powerpoint/2010/main" val="4011569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8FDCE06-D38F-4FB3-96C7-0C608C92FFC3}"/>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Compare assign2run1.gmd to assign2run2.gmd</a:t>
            </a:r>
          </a:p>
        </p:txBody>
      </p:sp>
      <p:sp>
        <p:nvSpPr>
          <p:cNvPr id="4" name="Slide Number Placeholder 3"/>
          <p:cNvSpPr>
            <a:spLocks noGrp="1"/>
          </p:cNvSpPr>
          <p:nvPr>
            <p:ph type="sldNum" sz="quarter" idx="12"/>
          </p:nvPr>
        </p:nvSpPr>
        <p:spPr/>
        <p:txBody>
          <a:bodyPr/>
          <a:lstStyle/>
          <a:p>
            <a:fld id="{D47C6A6E-F6BB-4697-B856-8A66036D8304}" type="slidenum">
              <a:rPr lang="en-US" smtClean="0"/>
              <a:t>41</a:t>
            </a:fld>
            <a:endParaRPr lang="en-US"/>
          </a:p>
        </p:txBody>
      </p:sp>
    </p:spTree>
    <p:extLst>
      <p:ext uri="{BB962C8B-B14F-4D97-AF65-F5344CB8AC3E}">
        <p14:creationId xmlns:p14="http://schemas.microsoft.com/office/powerpoint/2010/main" val="3636678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Assignment 2</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42</a:t>
            </a:fld>
            <a:endParaRPr lang="en-US"/>
          </a:p>
        </p:txBody>
      </p:sp>
    </p:spTree>
    <p:extLst>
      <p:ext uri="{BB962C8B-B14F-4D97-AF65-F5344CB8AC3E}">
        <p14:creationId xmlns:p14="http://schemas.microsoft.com/office/powerpoint/2010/main" val="3439453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Watch Video concerning Map Composition</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43</a:t>
            </a:fld>
            <a:endParaRPr lang="en-US"/>
          </a:p>
        </p:txBody>
      </p:sp>
    </p:spTree>
    <p:extLst>
      <p:ext uri="{BB962C8B-B14F-4D97-AF65-F5344CB8AC3E}">
        <p14:creationId xmlns:p14="http://schemas.microsoft.com/office/powerpoint/2010/main" val="1990522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517861" y="979468"/>
            <a:ext cx="6587637" cy="5740023"/>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Example of how to modify an image </a:t>
            </a:r>
          </a:p>
        </p:txBody>
      </p:sp>
      <p:sp>
        <p:nvSpPr>
          <p:cNvPr id="4" name="Slide Number Placeholder 3"/>
          <p:cNvSpPr>
            <a:spLocks noGrp="1"/>
          </p:cNvSpPr>
          <p:nvPr>
            <p:ph type="sldNum" sz="quarter" idx="12"/>
          </p:nvPr>
        </p:nvSpPr>
        <p:spPr/>
        <p:txBody>
          <a:bodyPr/>
          <a:lstStyle/>
          <a:p>
            <a:fld id="{D47C6A6E-F6BB-4697-B856-8A66036D8304}" type="slidenum">
              <a:rPr lang="en-US" smtClean="0"/>
              <a:t>44</a:t>
            </a:fld>
            <a:endParaRPr lang="en-US"/>
          </a:p>
        </p:txBody>
      </p:sp>
    </p:spTree>
    <p:extLst>
      <p:ext uri="{BB962C8B-B14F-4D97-AF65-F5344CB8AC3E}">
        <p14:creationId xmlns:p14="http://schemas.microsoft.com/office/powerpoint/2010/main" val="1706816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Legend, </a:t>
            </a:r>
            <a:r>
              <a:rPr lang="en-US" dirty="0" err="1"/>
              <a:t>Pallete</a:t>
            </a:r>
            <a:r>
              <a:rPr lang="en-US" dirty="0"/>
              <a:t>, Scale Bar, &amp; North Arrow</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45</a:t>
            </a:fld>
            <a:endParaRPr lang="en-US"/>
          </a:p>
        </p:txBody>
      </p:sp>
      <p:sp>
        <p:nvSpPr>
          <p:cNvPr id="6" name="Rectangle 5"/>
          <p:cNvSpPr/>
          <p:nvPr/>
        </p:nvSpPr>
        <p:spPr>
          <a:xfrm>
            <a:off x="639233" y="5069840"/>
            <a:ext cx="1870287" cy="548640"/>
          </a:xfrm>
          <a:prstGeom prst="rect">
            <a:avLst/>
          </a:prstGeom>
          <a:noFill/>
          <a:ln w="73025">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9054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Legend, </a:t>
            </a:r>
            <a:r>
              <a:rPr lang="en-US" dirty="0" err="1"/>
              <a:t>Pallete</a:t>
            </a:r>
            <a:r>
              <a:rPr lang="en-US" dirty="0"/>
              <a:t>, Scale Bar, &amp; North Arrow</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46</a:t>
            </a:fld>
            <a:endParaRPr lang="en-US"/>
          </a:p>
        </p:txBody>
      </p:sp>
    </p:spTree>
    <p:extLst>
      <p:ext uri="{BB962C8B-B14F-4D97-AF65-F5344CB8AC3E}">
        <p14:creationId xmlns:p14="http://schemas.microsoft.com/office/powerpoint/2010/main" val="1760208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Remember to click the save button</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47</a:t>
            </a:fld>
            <a:endParaRPr lang="en-US"/>
          </a:p>
        </p:txBody>
      </p:sp>
      <p:sp>
        <p:nvSpPr>
          <p:cNvPr id="6" name="Rectangle 5"/>
          <p:cNvSpPr/>
          <p:nvPr/>
        </p:nvSpPr>
        <p:spPr>
          <a:xfrm>
            <a:off x="770467" y="6024880"/>
            <a:ext cx="397933" cy="331470"/>
          </a:xfrm>
          <a:prstGeom prst="rect">
            <a:avLst/>
          </a:prstGeom>
          <a:noFill/>
          <a:ln w="73025">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9033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Legend, </a:t>
            </a:r>
            <a:r>
              <a:rPr lang="en-US" dirty="0" err="1"/>
              <a:t>Pallete</a:t>
            </a:r>
            <a:r>
              <a:rPr lang="en-US" dirty="0"/>
              <a:t>, Scale Bar, &amp; North Arrow</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48</a:t>
            </a:fld>
            <a:endParaRPr lang="en-US"/>
          </a:p>
        </p:txBody>
      </p:sp>
      <p:sp>
        <p:nvSpPr>
          <p:cNvPr id="6" name="Rectangle 5"/>
          <p:cNvSpPr/>
          <p:nvPr/>
        </p:nvSpPr>
        <p:spPr>
          <a:xfrm>
            <a:off x="1308947" y="1534160"/>
            <a:ext cx="1281853" cy="690880"/>
          </a:xfrm>
          <a:prstGeom prst="rect">
            <a:avLst/>
          </a:prstGeom>
          <a:noFill/>
          <a:ln w="73025">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263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Legend, </a:t>
            </a:r>
            <a:r>
              <a:rPr lang="en-US" dirty="0" err="1"/>
              <a:t>Pallete</a:t>
            </a:r>
            <a:r>
              <a:rPr lang="en-US" dirty="0"/>
              <a:t>, Scale Bar, &amp; North Arrow</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49</a:t>
            </a:fld>
            <a:endParaRPr lang="en-US"/>
          </a:p>
        </p:txBody>
      </p:sp>
    </p:spTree>
    <p:extLst>
      <p:ext uri="{BB962C8B-B14F-4D97-AF65-F5344CB8AC3E}">
        <p14:creationId xmlns:p14="http://schemas.microsoft.com/office/powerpoint/2010/main" val="4014730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Read the Help for GEOMOD</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5</a:t>
            </a:fld>
            <a:endParaRPr lang="en-US"/>
          </a:p>
        </p:txBody>
      </p:sp>
    </p:spTree>
    <p:extLst>
      <p:ext uri="{BB962C8B-B14F-4D97-AF65-F5344CB8AC3E}">
        <p14:creationId xmlns:p14="http://schemas.microsoft.com/office/powerpoint/2010/main" val="271344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Legend, </a:t>
            </a:r>
            <a:r>
              <a:rPr lang="en-US" dirty="0" err="1"/>
              <a:t>Pallete</a:t>
            </a:r>
            <a:r>
              <a:rPr lang="en-US" dirty="0"/>
              <a:t>, Scale Bar, &amp; North Arrow</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50</a:t>
            </a:fld>
            <a:endParaRPr lang="en-US"/>
          </a:p>
        </p:txBody>
      </p:sp>
    </p:spTree>
    <p:extLst>
      <p:ext uri="{BB962C8B-B14F-4D97-AF65-F5344CB8AC3E}">
        <p14:creationId xmlns:p14="http://schemas.microsoft.com/office/powerpoint/2010/main" val="3161343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Legend, </a:t>
            </a:r>
            <a:r>
              <a:rPr lang="en-US" dirty="0" err="1"/>
              <a:t>Pallete</a:t>
            </a:r>
            <a:r>
              <a:rPr lang="en-US" dirty="0"/>
              <a:t>, Scale Bar, &amp; North Arrow</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51</a:t>
            </a:fld>
            <a:endParaRPr lang="en-US"/>
          </a:p>
        </p:txBody>
      </p:sp>
    </p:spTree>
    <p:extLst>
      <p:ext uri="{BB962C8B-B14F-4D97-AF65-F5344CB8AC3E}">
        <p14:creationId xmlns:p14="http://schemas.microsoft.com/office/powerpoint/2010/main" val="2295696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Legend, </a:t>
            </a:r>
            <a:r>
              <a:rPr lang="en-US" dirty="0" err="1"/>
              <a:t>Pallete</a:t>
            </a:r>
            <a:r>
              <a:rPr lang="en-US" dirty="0"/>
              <a:t>, Scale Bar, &amp; North Arrow</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52</a:t>
            </a:fld>
            <a:endParaRPr lang="en-US"/>
          </a:p>
        </p:txBody>
      </p:sp>
    </p:spTree>
    <p:extLst>
      <p:ext uri="{BB962C8B-B14F-4D97-AF65-F5344CB8AC3E}">
        <p14:creationId xmlns:p14="http://schemas.microsoft.com/office/powerpoint/2010/main" val="2840108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Legend, </a:t>
            </a:r>
            <a:r>
              <a:rPr lang="en-US" dirty="0" err="1"/>
              <a:t>Pallete</a:t>
            </a:r>
            <a:r>
              <a:rPr lang="en-US" dirty="0"/>
              <a:t>, Scale Bar, &amp; North Arrow</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53</a:t>
            </a:fld>
            <a:endParaRPr lang="en-US"/>
          </a:p>
        </p:txBody>
      </p:sp>
    </p:spTree>
    <p:extLst>
      <p:ext uri="{BB962C8B-B14F-4D97-AF65-F5344CB8AC3E}">
        <p14:creationId xmlns:p14="http://schemas.microsoft.com/office/powerpoint/2010/main" val="3041153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Legend, </a:t>
            </a:r>
            <a:r>
              <a:rPr lang="en-US" dirty="0" err="1"/>
              <a:t>Pallete</a:t>
            </a:r>
            <a:r>
              <a:rPr lang="en-US" dirty="0"/>
              <a:t>, Scale Bar, &amp; North Arrow</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54</a:t>
            </a:fld>
            <a:endParaRPr lang="en-US"/>
          </a:p>
        </p:txBody>
      </p:sp>
    </p:spTree>
    <p:extLst>
      <p:ext uri="{BB962C8B-B14F-4D97-AF65-F5344CB8AC3E}">
        <p14:creationId xmlns:p14="http://schemas.microsoft.com/office/powerpoint/2010/main" val="4294454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Legend, </a:t>
            </a:r>
            <a:r>
              <a:rPr lang="en-US" dirty="0" err="1"/>
              <a:t>Pallete</a:t>
            </a:r>
            <a:r>
              <a:rPr lang="en-US" dirty="0"/>
              <a:t>, Scale Bar, &amp; North Arrow</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55</a:t>
            </a:fld>
            <a:endParaRPr lang="en-US"/>
          </a:p>
        </p:txBody>
      </p:sp>
    </p:spTree>
    <p:extLst>
      <p:ext uri="{BB962C8B-B14F-4D97-AF65-F5344CB8AC3E}">
        <p14:creationId xmlns:p14="http://schemas.microsoft.com/office/powerpoint/2010/main" val="41377737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Legend, </a:t>
            </a:r>
            <a:r>
              <a:rPr lang="en-US" dirty="0" err="1"/>
              <a:t>Pallete</a:t>
            </a:r>
            <a:r>
              <a:rPr lang="en-US" dirty="0"/>
              <a:t>, Scale Bar, &amp; North Arrow</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56</a:t>
            </a:fld>
            <a:endParaRPr lang="en-US"/>
          </a:p>
        </p:txBody>
      </p:sp>
    </p:spTree>
    <p:extLst>
      <p:ext uri="{BB962C8B-B14F-4D97-AF65-F5344CB8AC3E}">
        <p14:creationId xmlns:p14="http://schemas.microsoft.com/office/powerpoint/2010/main" val="40089437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242894" y="744638"/>
            <a:ext cx="9303186" cy="5976583"/>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Now realize you have an error in the legend</a:t>
            </a:r>
          </a:p>
        </p:txBody>
      </p:sp>
      <p:sp>
        <p:nvSpPr>
          <p:cNvPr id="4" name="Slide Number Placeholder 3"/>
          <p:cNvSpPr>
            <a:spLocks noGrp="1"/>
          </p:cNvSpPr>
          <p:nvPr>
            <p:ph type="sldNum" sz="quarter" idx="12"/>
          </p:nvPr>
        </p:nvSpPr>
        <p:spPr/>
        <p:txBody>
          <a:bodyPr/>
          <a:lstStyle/>
          <a:p>
            <a:fld id="{D47C6A6E-F6BB-4697-B856-8A66036D8304}" type="slidenum">
              <a:rPr lang="en-US" smtClean="0"/>
              <a:t>57</a:t>
            </a:fld>
            <a:endParaRPr lang="en-US"/>
          </a:p>
        </p:txBody>
      </p:sp>
    </p:spTree>
    <p:extLst>
      <p:ext uri="{BB962C8B-B14F-4D97-AF65-F5344CB8AC3E}">
        <p14:creationId xmlns:p14="http://schemas.microsoft.com/office/powerpoint/2010/main" val="15994517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Legend, </a:t>
            </a:r>
            <a:r>
              <a:rPr lang="en-US" dirty="0" err="1"/>
              <a:t>Pallete</a:t>
            </a:r>
            <a:r>
              <a:rPr lang="en-US" dirty="0"/>
              <a:t>, Scale Bar, &amp; North Arrow</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58</a:t>
            </a:fld>
            <a:endParaRPr lang="en-US"/>
          </a:p>
        </p:txBody>
      </p:sp>
    </p:spTree>
    <p:extLst>
      <p:ext uri="{BB962C8B-B14F-4D97-AF65-F5344CB8AC3E}">
        <p14:creationId xmlns:p14="http://schemas.microsoft.com/office/powerpoint/2010/main" val="3562185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Remember to click save in the lower left</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59</a:t>
            </a:fld>
            <a:endParaRPr lang="en-US"/>
          </a:p>
        </p:txBody>
      </p:sp>
      <p:sp>
        <p:nvSpPr>
          <p:cNvPr id="6" name="Rectangle 5"/>
          <p:cNvSpPr/>
          <p:nvPr/>
        </p:nvSpPr>
        <p:spPr>
          <a:xfrm>
            <a:off x="770467" y="6024880"/>
            <a:ext cx="397933" cy="331470"/>
          </a:xfrm>
          <a:prstGeom prst="rect">
            <a:avLst/>
          </a:prstGeom>
          <a:noFill/>
          <a:ln w="73025">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9968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A6BDF88-E59C-4CA9-9C8C-5438033E40D3}"/>
              </a:ext>
            </a:extLst>
          </p:cNvPr>
          <p:cNvPicPr>
            <a:picLocks noGrp="1" noChangeAspect="1"/>
          </p:cNvPicPr>
          <p:nvPr>
            <p:ph idx="1"/>
          </p:nvPr>
        </p:nvPicPr>
        <p:blipFill>
          <a:blip r:embed="rId2"/>
          <a:stretch>
            <a:fillRect/>
          </a:stretch>
        </p:blipFill>
        <p:spPr>
          <a:xfrm>
            <a:off x="2351357" y="744639"/>
            <a:ext cx="6872426" cy="5976836"/>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Calibration interval for quantity is 1971-1985</a:t>
            </a:r>
          </a:p>
        </p:txBody>
      </p:sp>
      <p:sp>
        <p:nvSpPr>
          <p:cNvPr id="4" name="Slide Number Placeholder 3"/>
          <p:cNvSpPr>
            <a:spLocks noGrp="1"/>
          </p:cNvSpPr>
          <p:nvPr>
            <p:ph type="sldNum" sz="quarter" idx="12"/>
          </p:nvPr>
        </p:nvSpPr>
        <p:spPr/>
        <p:txBody>
          <a:bodyPr/>
          <a:lstStyle/>
          <a:p>
            <a:fld id="{D47C6A6E-F6BB-4697-B856-8A66036D8304}" type="slidenum">
              <a:rPr lang="en-US" smtClean="0"/>
              <a:t>6</a:t>
            </a:fld>
            <a:endParaRPr lang="en-US"/>
          </a:p>
        </p:txBody>
      </p:sp>
    </p:spTree>
    <p:extLst>
      <p:ext uri="{BB962C8B-B14F-4D97-AF65-F5344CB8AC3E}">
        <p14:creationId xmlns:p14="http://schemas.microsoft.com/office/powerpoint/2010/main" val="41080179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513"/>
          </a:xfrm>
        </p:spPr>
        <p:txBody>
          <a:bodyPr>
            <a:normAutofit fontScale="90000"/>
          </a:bodyPr>
          <a:lstStyle/>
          <a:p>
            <a:r>
              <a:rPr lang="en-US" dirty="0"/>
              <a:t>It would have been good to save a MAP file</a:t>
            </a:r>
          </a:p>
        </p:txBody>
      </p:sp>
      <p:pic>
        <p:nvPicPr>
          <p:cNvPr id="5" name="Content Placeholder 4"/>
          <p:cNvPicPr>
            <a:picLocks noGrp="1" noChangeAspect="1"/>
          </p:cNvPicPr>
          <p:nvPr>
            <p:ph idx="1"/>
          </p:nvPr>
        </p:nvPicPr>
        <p:blipFill>
          <a:blip r:embed="rId2"/>
          <a:stretch>
            <a:fillRect/>
          </a:stretch>
        </p:blipFill>
        <p:spPr>
          <a:xfrm>
            <a:off x="770467" y="866775"/>
            <a:ext cx="10651066" cy="5991225"/>
          </a:xfrm>
          <a:prstGeom prst="rect">
            <a:avLst/>
          </a:prstGeom>
        </p:spPr>
      </p:pic>
      <p:sp>
        <p:nvSpPr>
          <p:cNvPr id="4" name="Slide Number Placeholder 3"/>
          <p:cNvSpPr>
            <a:spLocks noGrp="1"/>
          </p:cNvSpPr>
          <p:nvPr>
            <p:ph type="sldNum" sz="quarter" idx="12"/>
          </p:nvPr>
        </p:nvSpPr>
        <p:spPr/>
        <p:txBody>
          <a:bodyPr/>
          <a:lstStyle/>
          <a:p>
            <a:fld id="{D47C6A6E-F6BB-4697-B856-8A66036D8304}" type="slidenum">
              <a:rPr lang="en-US" smtClean="0"/>
              <a:t>60</a:t>
            </a:fld>
            <a:endParaRPr lang="en-US"/>
          </a:p>
        </p:txBody>
      </p:sp>
    </p:spTree>
    <p:extLst>
      <p:ext uri="{BB962C8B-B14F-4D97-AF65-F5344CB8AC3E}">
        <p14:creationId xmlns:p14="http://schemas.microsoft.com/office/powerpoint/2010/main" val="36845236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239520" y="742471"/>
            <a:ext cx="9306954" cy="5979004"/>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Beautiful!!</a:t>
            </a:r>
          </a:p>
        </p:txBody>
      </p:sp>
      <p:sp>
        <p:nvSpPr>
          <p:cNvPr id="4" name="Slide Number Placeholder 3"/>
          <p:cNvSpPr>
            <a:spLocks noGrp="1"/>
          </p:cNvSpPr>
          <p:nvPr>
            <p:ph type="sldNum" sz="quarter" idx="12"/>
          </p:nvPr>
        </p:nvSpPr>
        <p:spPr/>
        <p:txBody>
          <a:bodyPr/>
          <a:lstStyle/>
          <a:p>
            <a:fld id="{D47C6A6E-F6BB-4697-B856-8A66036D8304}" type="slidenum">
              <a:rPr lang="en-US" smtClean="0"/>
              <a:t>61</a:t>
            </a:fld>
            <a:endParaRPr lang="en-US"/>
          </a:p>
        </p:txBody>
      </p:sp>
    </p:spTree>
    <p:extLst>
      <p:ext uri="{BB962C8B-B14F-4D97-AF65-F5344CB8AC3E}">
        <p14:creationId xmlns:p14="http://schemas.microsoft.com/office/powerpoint/2010/main" val="3570675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802A5F3-3355-4F42-9C36-209EB5BAB69F}"/>
              </a:ext>
            </a:extLst>
          </p:cNvPr>
          <p:cNvPicPr>
            <a:picLocks noGrp="1" noChangeAspect="1"/>
          </p:cNvPicPr>
          <p:nvPr>
            <p:ph idx="1"/>
          </p:nvPr>
        </p:nvPicPr>
        <p:blipFill>
          <a:blip r:embed="rId2"/>
          <a:stretch>
            <a:fillRect/>
          </a:stretch>
        </p:blipFill>
        <p:spPr>
          <a:xfrm>
            <a:off x="2351358" y="744639"/>
            <a:ext cx="6872424" cy="5976836"/>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How should we extrapolate quantity to 1999?</a:t>
            </a:r>
          </a:p>
        </p:txBody>
      </p:sp>
      <p:sp>
        <p:nvSpPr>
          <p:cNvPr id="4" name="Slide Number Placeholder 3"/>
          <p:cNvSpPr>
            <a:spLocks noGrp="1"/>
          </p:cNvSpPr>
          <p:nvPr>
            <p:ph type="sldNum" sz="quarter" idx="12"/>
          </p:nvPr>
        </p:nvSpPr>
        <p:spPr/>
        <p:txBody>
          <a:bodyPr/>
          <a:lstStyle/>
          <a:p>
            <a:fld id="{D47C6A6E-F6BB-4697-B856-8A66036D8304}" type="slidenum">
              <a:rPr lang="en-US" smtClean="0"/>
              <a:t>7</a:t>
            </a:fld>
            <a:endParaRPr lang="en-US"/>
          </a:p>
        </p:txBody>
      </p:sp>
    </p:spTree>
    <p:extLst>
      <p:ext uri="{BB962C8B-B14F-4D97-AF65-F5344CB8AC3E}">
        <p14:creationId xmlns:p14="http://schemas.microsoft.com/office/powerpoint/2010/main" val="3036618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4C93A3E1-3257-47D3-8901-49A548144D3B}"/>
              </a:ext>
            </a:extLst>
          </p:cNvPr>
          <p:cNvPicPr>
            <a:picLocks noGrp="1" noChangeAspect="1"/>
          </p:cNvPicPr>
          <p:nvPr>
            <p:ph idx="1"/>
          </p:nvPr>
        </p:nvPicPr>
        <p:blipFill>
          <a:blip r:embed="rId2"/>
          <a:stretch>
            <a:fillRect/>
          </a:stretch>
        </p:blipFill>
        <p:spPr>
          <a:xfrm>
            <a:off x="306391" y="744639"/>
            <a:ext cx="10625486" cy="5976836"/>
          </a:xfrm>
          <a:prstGeom prst="rect">
            <a:avLst/>
          </a:prstGeom>
        </p:spPr>
      </p:pic>
      <p:sp>
        <p:nvSpPr>
          <p:cNvPr id="2" name="Title 1"/>
          <p:cNvSpPr>
            <a:spLocks noGrp="1"/>
          </p:cNvSpPr>
          <p:nvPr>
            <p:ph type="title"/>
          </p:nvPr>
        </p:nvSpPr>
        <p:spPr>
          <a:xfrm>
            <a:off x="838200" y="365126"/>
            <a:ext cx="10515600" cy="379513"/>
          </a:xfrm>
        </p:spPr>
        <p:txBody>
          <a:bodyPr>
            <a:normAutofit fontScale="90000"/>
          </a:bodyPr>
          <a:lstStyle/>
          <a:p>
            <a:r>
              <a:rPr lang="en-US" dirty="0"/>
              <a:t>How many pixels of gross gain during 1971-1985?</a:t>
            </a:r>
          </a:p>
        </p:txBody>
      </p:sp>
      <p:sp>
        <p:nvSpPr>
          <p:cNvPr id="4" name="Slide Number Placeholder 3"/>
          <p:cNvSpPr>
            <a:spLocks noGrp="1"/>
          </p:cNvSpPr>
          <p:nvPr>
            <p:ph type="sldNum" sz="quarter" idx="12"/>
          </p:nvPr>
        </p:nvSpPr>
        <p:spPr/>
        <p:txBody>
          <a:bodyPr/>
          <a:lstStyle/>
          <a:p>
            <a:fld id="{D47C6A6E-F6BB-4697-B856-8A66036D8304}" type="slidenum">
              <a:rPr lang="en-US" smtClean="0"/>
              <a:t>8</a:t>
            </a:fld>
            <a:endParaRPr lang="en-US"/>
          </a:p>
        </p:txBody>
      </p:sp>
    </p:spTree>
    <p:extLst>
      <p:ext uri="{BB962C8B-B14F-4D97-AF65-F5344CB8AC3E}">
        <p14:creationId xmlns:p14="http://schemas.microsoft.com/office/powerpoint/2010/main" val="2968999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0B5E9A7-6502-41D1-BB62-FFDEDE90A25F}"/>
              </a:ext>
            </a:extLst>
          </p:cNvPr>
          <p:cNvPicPr>
            <a:picLocks noGrp="1" noChangeAspect="1"/>
          </p:cNvPicPr>
          <p:nvPr>
            <p:ph idx="1"/>
          </p:nvPr>
        </p:nvPicPr>
        <p:blipFill>
          <a:blip r:embed="rId2"/>
          <a:stretch>
            <a:fillRect/>
          </a:stretch>
        </p:blipFill>
        <p:spPr>
          <a:xfrm>
            <a:off x="3372465" y="1601523"/>
            <a:ext cx="5810712" cy="5119952"/>
          </a:xfrm>
          <a:prstGeom prst="rect">
            <a:avLst/>
          </a:prstGeom>
        </p:spPr>
      </p:pic>
      <p:sp>
        <p:nvSpPr>
          <p:cNvPr id="2" name="Title 1"/>
          <p:cNvSpPr>
            <a:spLocks noGrp="1"/>
          </p:cNvSpPr>
          <p:nvPr>
            <p:ph type="title"/>
          </p:nvPr>
        </p:nvSpPr>
        <p:spPr>
          <a:xfrm>
            <a:off x="0" y="136526"/>
            <a:ext cx="12192000" cy="1361038"/>
          </a:xfrm>
        </p:spPr>
        <p:txBody>
          <a:bodyPr>
            <a:normAutofit fontScale="90000"/>
          </a:bodyPr>
          <a:lstStyle/>
          <a:p>
            <a:r>
              <a:rPr lang="en-US" dirty="0"/>
              <a:t>There are 3022 pixels of gross gain during 1971-1985.</a:t>
            </a:r>
            <a:br>
              <a:rPr lang="en-US" dirty="0"/>
            </a:br>
            <a:r>
              <a:rPr lang="en-US" dirty="0"/>
              <a:t>How many pixels of gross gain should we extrapolate during 1985-1999?</a:t>
            </a:r>
          </a:p>
        </p:txBody>
      </p:sp>
      <p:sp>
        <p:nvSpPr>
          <p:cNvPr id="4" name="Slide Number Placeholder 3"/>
          <p:cNvSpPr>
            <a:spLocks noGrp="1"/>
          </p:cNvSpPr>
          <p:nvPr>
            <p:ph type="sldNum" sz="quarter" idx="12"/>
          </p:nvPr>
        </p:nvSpPr>
        <p:spPr/>
        <p:txBody>
          <a:bodyPr/>
          <a:lstStyle/>
          <a:p>
            <a:fld id="{D47C6A6E-F6BB-4697-B856-8A66036D8304}" type="slidenum">
              <a:rPr lang="en-US" smtClean="0"/>
              <a:t>9</a:t>
            </a:fld>
            <a:endParaRPr lang="en-US"/>
          </a:p>
        </p:txBody>
      </p:sp>
    </p:spTree>
    <p:extLst>
      <p:ext uri="{BB962C8B-B14F-4D97-AF65-F5344CB8AC3E}">
        <p14:creationId xmlns:p14="http://schemas.microsoft.com/office/powerpoint/2010/main" val="23570189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3565</TotalTime>
  <Words>1229</Words>
  <Application>Microsoft Office PowerPoint</Application>
  <PresentationFormat>Widescreen</PresentationFormat>
  <Paragraphs>158</Paragraphs>
  <Slides>61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Calibri Light</vt:lpstr>
      <vt:lpstr>Wingdings</vt:lpstr>
      <vt:lpstr>Office Theme</vt:lpstr>
      <vt:lpstr>Agenda for GEOG260/360 GIS &amp; Land Change Models</vt:lpstr>
      <vt:lpstr>Student Research Grant Opportunity</vt:lpstr>
      <vt:lpstr>Mapping a File Share</vt:lpstr>
      <vt:lpstr>Assignment 2</vt:lpstr>
      <vt:lpstr>Read the Help for GEOMOD</vt:lpstr>
      <vt:lpstr>Calibration interval for quantity is 1971-1985</vt:lpstr>
      <vt:lpstr>How should we extrapolate quantity to 1999?</vt:lpstr>
      <vt:lpstr>How many pixels of gross gain during 1971-1985?</vt:lpstr>
      <vt:lpstr>There are 3022 pixels of gross gain during 1971-1985. How many pixels of gross gain should we extrapolate during 1985-1999?</vt:lpstr>
      <vt:lpstr>Humans have concentrated building up to year 1985 on which elevations?</vt:lpstr>
      <vt:lpstr>Humans have concentrated building up to year 1985 on which elevations?</vt:lpstr>
      <vt:lpstr>Elevation must be in bins to compute for each elevation bin a ratio.  What should that ratio be?</vt:lpstr>
      <vt:lpstr>The method to bin from continuous elevation to binned elevation is subjective.</vt:lpstr>
      <vt:lpstr>Read the Help for GEOMOD</vt:lpstr>
      <vt:lpstr>Assignment 2</vt:lpstr>
      <vt:lpstr>Geomod simulates one transition from category 1 to 2.</vt:lpstr>
      <vt:lpstr>Use Elevation02 as the only Driver</vt:lpstr>
      <vt:lpstr>State 2 END is quantity of simulated Built at 1999</vt:lpstr>
      <vt:lpstr>State 2 END = State 2 BGN + Gain during 1971-1985 22279-built in 1985 that will bw beinging in 1999 + the change  1971-1985 state 1 end -= non built at 1985-simulated change of 3022(this is lost to built)</vt:lpstr>
      <vt:lpstr>Enter prefix for filename. Click Save before OK.</vt:lpstr>
      <vt:lpstr>Geomod makes 1999 land map called assign2run1_1.  How do we make one map to show simulated change versus persistence? By using a crosstab of the simulated and 1985 re</vt:lpstr>
      <vt:lpstr>This CROSSTAB shows what? Simulated gross change of 3022, total built in 1999 is 25301</vt:lpstr>
      <vt:lpstr>assign2run1_suitability_1 is a reclass of the driver map</vt:lpstr>
      <vt:lpstr>Open assign2run1_1.lub</vt:lpstr>
      <vt:lpstr>assign2run1_1.lub shows a ratio for each elevation bin</vt:lpstr>
      <vt:lpstr>Click Save As from GEOMOD to save a new file assign2run2.gmd file to store the parameters for run2.</vt:lpstr>
      <vt:lpstr>Edit Run 2 with towns as strata and unconstrained.</vt:lpstr>
      <vt:lpstr>Run 2 uses four driver maps</vt:lpstr>
      <vt:lpstr>Click Reset</vt:lpstr>
      <vt:lpstr>You must specify the State 2 END for each town</vt:lpstr>
      <vt:lpstr>Use ending time the select 1999Built1 via the list</vt:lpstr>
      <vt:lpstr>This fills the correct 1999 quantity for each town</vt:lpstr>
      <vt:lpstr>Specify assign2run2, Click Save before OK</vt:lpstr>
      <vt:lpstr>See the 1999 extrapolation and suitability map</vt:lpstr>
      <vt:lpstr>CROSSTAB shows simulated change of assign1run2</vt:lpstr>
      <vt:lpstr>Set Display Max to 50 for both suitability maps</vt:lpstr>
      <vt:lpstr>Use Notepad to see assign2run2.lub</vt:lpstr>
      <vt:lpstr>See values of each bin of each driver of each town</vt:lpstr>
      <vt:lpstr>See values of each bin of each driver of each town</vt:lpstr>
      <vt:lpstr>Use Notepad to see *.GMD, which is a text file</vt:lpstr>
      <vt:lpstr>Compare assign2run1.gmd to assign2run2.gmd</vt:lpstr>
      <vt:lpstr>Assignment 2</vt:lpstr>
      <vt:lpstr>Watch Video concerning Map Composition</vt:lpstr>
      <vt:lpstr>Example of how to modify an image </vt:lpstr>
      <vt:lpstr>Legend, Pallete, Scale Bar, &amp; North Arrow</vt:lpstr>
      <vt:lpstr>Legend, Pallete, Scale Bar, &amp; North Arrow</vt:lpstr>
      <vt:lpstr>Remember to click the save button</vt:lpstr>
      <vt:lpstr>Legend, Pallete, Scale Bar, &amp; North Arrow</vt:lpstr>
      <vt:lpstr>Legend, Pallete, Scale Bar, &amp; North Arrow</vt:lpstr>
      <vt:lpstr>Legend, Pallete, Scale Bar, &amp; North Arrow</vt:lpstr>
      <vt:lpstr>Legend, Pallete, Scale Bar, &amp; North Arrow</vt:lpstr>
      <vt:lpstr>Legend, Pallete, Scale Bar, &amp; North Arrow</vt:lpstr>
      <vt:lpstr>Legend, Pallete, Scale Bar, &amp; North Arrow</vt:lpstr>
      <vt:lpstr>Legend, Pallete, Scale Bar, &amp; North Arrow</vt:lpstr>
      <vt:lpstr>Legend, Pallete, Scale Bar, &amp; North Arrow</vt:lpstr>
      <vt:lpstr>Legend, Pallete, Scale Bar, &amp; North Arrow</vt:lpstr>
      <vt:lpstr>Now realize you have an error in the legend</vt:lpstr>
      <vt:lpstr>Legend, Pallete, Scale Bar, &amp; North Arrow</vt:lpstr>
      <vt:lpstr>Remember to click save in the lower left</vt:lpstr>
      <vt:lpstr>It would have been good to save a MAP file</vt:lpstr>
      <vt:lpstr>Beautiful!!</vt:lpstr>
    </vt:vector>
  </TitlesOfParts>
  <Company>Clark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GEOG260 and GEOG360 GIS &amp; Land Change Models</dc:title>
  <dc:creator>Robert Pontius</dc:creator>
  <cp:lastModifiedBy>Adeline Akansobe</cp:lastModifiedBy>
  <cp:revision>390</cp:revision>
  <dcterms:created xsi:type="dcterms:W3CDTF">2019-08-14T08:35:27Z</dcterms:created>
  <dcterms:modified xsi:type="dcterms:W3CDTF">2023-11-07T13:43:45Z</dcterms:modified>
</cp:coreProperties>
</file>